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74" r:id="rId2"/>
    <p:sldId id="427" r:id="rId3"/>
    <p:sldId id="397" r:id="rId4"/>
    <p:sldId id="390" r:id="rId5"/>
    <p:sldId id="396" r:id="rId6"/>
    <p:sldId id="409" r:id="rId7"/>
    <p:sldId id="428" r:id="rId8"/>
    <p:sldId id="430" r:id="rId9"/>
    <p:sldId id="431" r:id="rId10"/>
    <p:sldId id="432" r:id="rId11"/>
    <p:sldId id="433" r:id="rId12"/>
    <p:sldId id="434" r:id="rId13"/>
    <p:sldId id="435" r:id="rId14"/>
    <p:sldId id="437" r:id="rId15"/>
    <p:sldId id="438" r:id="rId16"/>
    <p:sldId id="439" r:id="rId17"/>
    <p:sldId id="410" r:id="rId18"/>
    <p:sldId id="442" r:id="rId19"/>
    <p:sldId id="436" r:id="rId20"/>
    <p:sldId id="419" r:id="rId21"/>
    <p:sldId id="364" r:id="rId22"/>
    <p:sldId id="300" r:id="rId23"/>
    <p:sldId id="365" r:id="rId24"/>
    <p:sldId id="324" r:id="rId25"/>
    <p:sldId id="44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autoAdjust="0"/>
    <p:restoredTop sz="79511" autoAdjust="0"/>
  </p:normalViewPr>
  <p:slideViewPr>
    <p:cSldViewPr>
      <p:cViewPr varScale="1">
        <p:scale>
          <a:sx n="88" d="100"/>
          <a:sy n="88" d="100"/>
        </p:scale>
        <p:origin x="2418" y="66"/>
      </p:cViewPr>
      <p:guideLst>
        <p:guide orient="horz" pos="2160"/>
        <p:guide pos="2880"/>
      </p:guideLst>
    </p:cSldViewPr>
  </p:slideViewPr>
  <p:outlineViewPr>
    <p:cViewPr>
      <p:scale>
        <a:sx n="33" d="100"/>
        <a:sy n="33" d="100"/>
      </p:scale>
      <p:origin x="0" y="11672"/>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28EB7-29CA-4E93-89E3-5D5AE6D8094D}" type="datetimeFigureOut">
              <a:rPr lang="fr-FR" smtClean="0"/>
              <a:t>06/10/2022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CDB5F-E8D8-4F11-9D62-EE02583B70BB}" type="slidenum">
              <a:rPr lang="fr-FR" smtClean="0"/>
              <a:t>‹N°›</a:t>
            </a:fld>
            <a:endParaRPr lang="fr-FR"/>
          </a:p>
        </p:txBody>
      </p:sp>
    </p:spTree>
    <p:extLst>
      <p:ext uri="{BB962C8B-B14F-4D97-AF65-F5344CB8AC3E}">
        <p14:creationId xmlns:p14="http://schemas.microsoft.com/office/powerpoint/2010/main" val="34461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90E76DC1-89FE-0E49-8B3B-9886DD518F9B}" type="datetime1">
              <a:rPr lang="fr-FR" smtClean="0"/>
              <a:t>06/10/2022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354640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3C2DC3-C62D-D146-B0C4-BFBF82EB9D94}"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299568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30E58-C44C-B04D-BF31-5C570A170999}"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254582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83DCF60-C3B3-1443-8FB6-729441E91CBB}" type="datetime1">
              <a:rPr lang="fr-FR" smtClean="0"/>
              <a:t>06/10/2022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190373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F725961-88FD-FD4E-9E40-BC6A41723682}" type="datetime1">
              <a:rPr lang="fr-FR" smtClean="0"/>
              <a:t>06/10/2022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39356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7CEB142A-669F-0C4F-93BC-0A7479762FEE}" type="datetime1">
              <a:rPr lang="fr-FR" smtClean="0"/>
              <a:t>06/10/2022</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270506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2239" y="3143250"/>
            <a:ext cx="3288024"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DE8A146-B6E7-BE4F-AE4A-9DC548A4B3FC}" type="datetime1">
              <a:rPr lang="fr-FR" smtClean="0"/>
              <a:t>06/10/2022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EA26336-B36A-4701-8473-D3806C8B122B}"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99178790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159C9A-3E3F-8843-95D0-403F79419EC5}" type="datetime1">
              <a:rPr lang="fr-FR" smtClean="0"/>
              <a:t>06/10/2022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74199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6939A-B140-6741-B8BF-A436F4CB609D}" type="datetime1">
              <a:rPr lang="fr-FR" smtClean="0"/>
              <a:t>06/10/2022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116921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EF33C9FE-EA31-D14B-B7CA-6194D25AC052}" type="datetime1">
              <a:rPr lang="fr-FR" smtClean="0"/>
              <a:t>06/10/2022</a:t>
            </a:fld>
            <a:endParaRPr lang="fr-F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6122716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572000" y="0"/>
            <a:ext cx="4576573" cy="6858000"/>
          </a:xfrm>
          <a:solidFill>
            <a:schemeClr val="tx1"/>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44F1D2E-9981-3E42-9E23-1FC9E35B76A8}" type="datetime1">
              <a:rPr lang="fr-FR" smtClean="0"/>
              <a:t>06/10/2022</a:t>
            </a:fld>
            <a:endParaRPr lang="fr-F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5EA26336-B36A-4701-8473-D3806C8B122B}" type="slidenum">
              <a:rPr lang="fr-FR" smtClean="0"/>
              <a:t>‹N°›</a:t>
            </a:fld>
            <a:endParaRPr lang="fr-FR"/>
          </a:p>
        </p:txBody>
      </p:sp>
    </p:spTree>
    <p:extLst>
      <p:ext uri="{BB962C8B-B14F-4D97-AF65-F5344CB8AC3E}">
        <p14:creationId xmlns:p14="http://schemas.microsoft.com/office/powerpoint/2010/main" val="392039275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DE8A146-B6E7-BE4F-AE4A-9DC548A4B3FC}" type="datetime1">
              <a:rPr lang="fr-FR" smtClean="0"/>
              <a:t>06/10/2022</a:t>
            </a:fld>
            <a:endParaRPr lang="fr-F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EA26336-B36A-4701-8473-D3806C8B122B}" type="slidenum">
              <a:rPr lang="fr-FR" smtClean="0"/>
              <a:t>‹N°›</a:t>
            </a:fld>
            <a:endParaRPr lang="fr-FR"/>
          </a:p>
        </p:txBody>
      </p:sp>
    </p:spTree>
    <p:extLst>
      <p:ext uri="{BB962C8B-B14F-4D97-AF65-F5344CB8AC3E}">
        <p14:creationId xmlns:p14="http://schemas.microsoft.com/office/powerpoint/2010/main" val="134462576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transfrontieres.eu/"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ansfrontieres.e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file:////var/folders/fr/tw4jzchj2bzdnk0hm_nlh5mw0000gn/T/com.microsoft.Word/WebArchiveCopyPasteTempFiles/cidimage001.jpg@01D884A3.65A70550" TargetMode="External"/><Relationship Id="rId18" Type="http://schemas.openxmlformats.org/officeDocument/2006/relationships/image" Target="../media/image19.jpeg"/><Relationship Id="rId3" Type="http://schemas.openxmlformats.org/officeDocument/2006/relationships/hyperlink" Target="https://www.unistra.fr/" TargetMode="External"/><Relationship Id="rId21"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4.jpeg"/><Relationship Id="rId17" Type="http://schemas.openxmlformats.org/officeDocument/2006/relationships/image" Target="../media/image18.jpeg"/><Relationship Id="rId2" Type="http://schemas.openxmlformats.org/officeDocument/2006/relationships/hyperlink" Target="https://www.sciencespo-strasbourg.fr/" TargetMode="External"/><Relationship Id="rId16" Type="http://schemas.openxmlformats.org/officeDocument/2006/relationships/image" Target="../media/image17.tiff"/><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jpeg"/><Relationship Id="rId24" Type="http://schemas.openxmlformats.org/officeDocument/2006/relationships/image" Target="../media/image22.jpeg"/><Relationship Id="rId5" Type="http://schemas.openxmlformats.org/officeDocument/2006/relationships/image" Target="../media/image8.jpeg"/><Relationship Id="rId15" Type="http://schemas.openxmlformats.org/officeDocument/2006/relationships/image" Target="../media/image16.jpeg"/><Relationship Id="rId23" Type="http://schemas.openxmlformats.org/officeDocument/2006/relationships/image" Target="../media/image21.png"/><Relationship Id="rId10" Type="http://schemas.openxmlformats.org/officeDocument/2006/relationships/hyperlink" Target="https://r.search.yahoo.com/_ylt=Awrhdg0KCfliEwkCRQOJzbkF;_ylu=c2VjA3NyBHNsawNpbWcEb2lkAzdhZDkzMDYzOWNlYWZiZDJjYjNlZWVmZGE1OWZiNmI5BGdwb3MDMQRpdANiaW5n/RV=2/RE=1660516747/RO=11/RU=http%3a%2f%2fwww.pays-chaumont.com%2funiversite-strasbourg%2f/RK=2/RS=jPBlZRcmFf234BRGLG7RbbpJpO0-" TargetMode="External"/><Relationship Id="rId19" Type="http://schemas.openxmlformats.org/officeDocument/2006/relationships/image" Target="../media/image1.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5.jpeg"/><Relationship Id="rId22"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file:////var/folders/fr/tw4jzchj2bzdnk0hm_nlh5mw0000gn/T/com.microsoft.Word/WebArchiveCopyPasteTempFiles/cidimage001.jpg@01D884A3.65A70550"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3" y="5004498"/>
            <a:ext cx="3456384" cy="1208489"/>
          </a:xfrm>
        </p:spPr>
        <p:txBody>
          <a:bodyPr/>
          <a:lstStyle/>
          <a:p>
            <a:endParaRPr lang="fr-FR" dirty="0"/>
          </a:p>
          <a:p>
            <a:endParaRPr lang="fr-FR" dirty="0"/>
          </a:p>
        </p:txBody>
      </p:sp>
      <p:sp>
        <p:nvSpPr>
          <p:cNvPr id="4" name="Espace réservé de la date 3">
            <a:extLst>
              <a:ext uri="{FF2B5EF4-FFF2-40B4-BE49-F238E27FC236}">
                <a16:creationId xmlns:a16="http://schemas.microsoft.com/office/drawing/2014/main" id="{E6F4CA83-A1DB-F741-8B36-827CD4EF3400}"/>
              </a:ext>
            </a:extLst>
          </p:cNvPr>
          <p:cNvSpPr>
            <a:spLocks noGrp="1"/>
          </p:cNvSpPr>
          <p:nvPr>
            <p:ph type="dt" sz="half" idx="10"/>
          </p:nvPr>
        </p:nvSpPr>
        <p:spPr>
          <a:xfrm>
            <a:off x="5899648" y="5540198"/>
            <a:ext cx="2144605" cy="1022586"/>
          </a:xfrm>
        </p:spPr>
        <p:txBody>
          <a:bodyPr/>
          <a:lstStyle/>
          <a:p>
            <a:fld id="{9FE79B97-CCF1-4146-862C-64B456B3A369}" type="datetime1">
              <a:rPr lang="fr-FR" smtClean="0"/>
              <a:pPr/>
              <a:t>06/10/2022</a:t>
            </a:fld>
            <a:endParaRPr lang="fr-FR" dirty="0"/>
          </a:p>
        </p:txBody>
      </p:sp>
      <p:sp>
        <p:nvSpPr>
          <p:cNvPr id="6" name="Espace réservé du numéro de diapositive 5">
            <a:extLst>
              <a:ext uri="{FF2B5EF4-FFF2-40B4-BE49-F238E27FC236}">
                <a16:creationId xmlns:a16="http://schemas.microsoft.com/office/drawing/2014/main" id="{E3E71764-A704-C048-9A2B-B20E669EFF82}"/>
              </a:ext>
            </a:extLst>
          </p:cNvPr>
          <p:cNvSpPr>
            <a:spLocks noGrp="1"/>
          </p:cNvSpPr>
          <p:nvPr>
            <p:ph type="sldNum" sz="quarter" idx="12"/>
          </p:nvPr>
        </p:nvSpPr>
        <p:spPr>
          <a:xfrm>
            <a:off x="8240112" y="6217920"/>
            <a:ext cx="365760" cy="365760"/>
          </a:xfrm>
        </p:spPr>
        <p:txBody>
          <a:bodyPr/>
          <a:lstStyle/>
          <a:p>
            <a:fld id="{5EA26336-B36A-4701-8473-D3806C8B122B}" type="slidenum">
              <a:rPr lang="fr-FR" smtClean="0"/>
              <a:pPr/>
              <a:t>1</a:t>
            </a:fld>
            <a:endParaRPr lang="fr-FR" dirty="0"/>
          </a:p>
        </p:txBody>
      </p:sp>
      <p:sp>
        <p:nvSpPr>
          <p:cNvPr id="5" name="Rectangle 2">
            <a:extLst>
              <a:ext uri="{FF2B5EF4-FFF2-40B4-BE49-F238E27FC236}">
                <a16:creationId xmlns:a16="http://schemas.microsoft.com/office/drawing/2014/main" id="{70CF85E4-5F99-1343-BA28-7372175C3F1D}"/>
              </a:ext>
            </a:extLst>
          </p:cNvPr>
          <p:cNvSpPr>
            <a:spLocks noChangeArrowheads="1"/>
          </p:cNvSpPr>
          <p:nvPr/>
        </p:nvSpPr>
        <p:spPr bwMode="auto">
          <a:xfrm>
            <a:off x="-40301295" y="-45721"/>
            <a:ext cx="943064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2" name="Rectangle 4">
            <a:extLst>
              <a:ext uri="{FF2B5EF4-FFF2-40B4-BE49-F238E27FC236}">
                <a16:creationId xmlns:a16="http://schemas.microsoft.com/office/drawing/2014/main" id="{977881C3-8315-A447-B908-E2A8D7C142B9}"/>
              </a:ext>
            </a:extLst>
          </p:cNvPr>
          <p:cNvSpPr>
            <a:spLocks noChangeArrowheads="1"/>
          </p:cNvSpPr>
          <p:nvPr/>
        </p:nvSpPr>
        <p:spPr bwMode="auto">
          <a:xfrm>
            <a:off x="3520462" y="5710548"/>
            <a:ext cx="1110989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5" name="ZoneTexte 14">
            <a:extLst>
              <a:ext uri="{FF2B5EF4-FFF2-40B4-BE49-F238E27FC236}">
                <a16:creationId xmlns:a16="http://schemas.microsoft.com/office/drawing/2014/main" id="{64C2B12D-82E8-A547-873D-BFE057115238}"/>
              </a:ext>
            </a:extLst>
          </p:cNvPr>
          <p:cNvSpPr txBox="1"/>
          <p:nvPr/>
        </p:nvSpPr>
        <p:spPr>
          <a:xfrm>
            <a:off x="0" y="272259"/>
            <a:ext cx="8964488" cy="5940088"/>
          </a:xfrm>
          <a:prstGeom prst="rect">
            <a:avLst/>
          </a:prstGeom>
          <a:noFill/>
        </p:spPr>
        <p:txBody>
          <a:bodyPr wrap="square" rtlCol="0">
            <a:spAutoFit/>
          </a:bodyPr>
          <a:lstStyle/>
          <a:p>
            <a:endParaRPr lang="fr-FR" sz="2800" dirty="0">
              <a:solidFill>
                <a:srgbClr val="0070C0"/>
              </a:solidFill>
              <a:latin typeface="Calibri" panose="020F0502020204030204" pitchFamily="34" charset="0"/>
              <a:cs typeface="Calibri" panose="020F0502020204030204" pitchFamily="34" charset="0"/>
            </a:endParaRPr>
          </a:p>
          <a:p>
            <a:pPr algn="ctr"/>
            <a:r>
              <a:rPr lang="fr-FR" sz="3200" b="1" dirty="0">
                <a:solidFill>
                  <a:srgbClr val="0070C0"/>
                </a:solidFill>
                <a:latin typeface="Calibri" panose="020F0502020204030204" pitchFamily="34" charset="0"/>
                <a:cs typeface="Calibri" panose="020F0502020204030204" pitchFamily="34" charset="0"/>
              </a:rPr>
              <a:t>11iéme édition de la MASTER-CLASS </a:t>
            </a:r>
          </a:p>
          <a:p>
            <a:pPr algn="ctr"/>
            <a:r>
              <a:rPr lang="fr-FR" sz="3200" b="1" dirty="0">
                <a:solidFill>
                  <a:srgbClr val="0070C0"/>
                </a:solidFill>
                <a:latin typeface="Calibri" panose="020F0502020204030204" pitchFamily="34" charset="0"/>
                <a:cs typeface="Calibri" panose="020F0502020204030204" pitchFamily="34" charset="0"/>
              </a:rPr>
              <a:t>« Trans/frontières et dialogue des disciplines »</a:t>
            </a:r>
          </a:p>
          <a:p>
            <a:pPr algn="ctr"/>
            <a:endParaRPr lang="fr-FR" sz="3200" dirty="0">
              <a:solidFill>
                <a:srgbClr val="0070C0"/>
              </a:solidFill>
              <a:latin typeface="Calibri" panose="020F0502020204030204" pitchFamily="34" charset="0"/>
              <a:cs typeface="Calibri" panose="020F0502020204030204" pitchFamily="34" charset="0"/>
            </a:endParaRPr>
          </a:p>
          <a:p>
            <a:pPr algn="ctr"/>
            <a:r>
              <a:rPr lang="it-IT" sz="3200" b="1" dirty="0">
                <a:solidFill>
                  <a:srgbClr val="C00000"/>
                </a:solidFill>
                <a:latin typeface="Calibri" panose="020F0502020204030204" pitchFamily="34" charset="0"/>
                <a:cs typeface="Calibri" panose="020F0502020204030204" pitchFamily="34" charset="0"/>
              </a:rPr>
              <a:t>11 edizione della MASTER-CLASS </a:t>
            </a:r>
          </a:p>
          <a:p>
            <a:pPr algn="ctr"/>
            <a:r>
              <a:rPr lang="it-IT" sz="3200" b="1" dirty="0">
                <a:solidFill>
                  <a:srgbClr val="C00000"/>
                </a:solidFill>
                <a:latin typeface="Calibri" panose="020F0502020204030204" pitchFamily="34" charset="0"/>
                <a:cs typeface="Calibri" panose="020F0502020204030204" pitchFamily="34" charset="0"/>
              </a:rPr>
              <a:t>« Trans/frontiere e dialogo delle discipline »</a:t>
            </a:r>
            <a:r>
              <a:rPr lang="it-IT" sz="3200" dirty="0">
                <a:solidFill>
                  <a:srgbClr val="C00000"/>
                </a:solidFill>
                <a:latin typeface="Calibri" panose="020F0502020204030204" pitchFamily="34" charset="0"/>
                <a:cs typeface="Calibri" panose="020F0502020204030204" pitchFamily="34" charset="0"/>
              </a:rPr>
              <a:t> </a:t>
            </a:r>
          </a:p>
          <a:p>
            <a:pPr algn="ctr"/>
            <a:endParaRPr lang="fr-FR" sz="3200" dirty="0">
              <a:solidFill>
                <a:srgbClr val="C00000"/>
              </a:solidFill>
              <a:latin typeface="Calibri" panose="020F0502020204030204" pitchFamily="34" charset="0"/>
              <a:cs typeface="Calibri" panose="020F0502020204030204" pitchFamily="34" charset="0"/>
            </a:endParaRPr>
          </a:p>
          <a:p>
            <a:pPr algn="ctr"/>
            <a:r>
              <a:rPr lang="fr-FR" sz="3200" b="1" dirty="0">
                <a:solidFill>
                  <a:srgbClr val="002060"/>
                </a:solidFill>
                <a:latin typeface="Calibri" panose="020F0502020204030204" pitchFamily="34" charset="0"/>
                <a:cs typeface="Calibri" panose="020F0502020204030204" pitchFamily="34" charset="0"/>
              </a:rPr>
              <a:t>11ena </a:t>
            </a:r>
            <a:r>
              <a:rPr lang="fr-FR" sz="3200" b="1" dirty="0" err="1">
                <a:solidFill>
                  <a:srgbClr val="002060"/>
                </a:solidFill>
                <a:latin typeface="Calibri" panose="020F0502020204030204" pitchFamily="34" charset="0"/>
                <a:cs typeface="Calibri" panose="020F0502020204030204" pitchFamily="34" charset="0"/>
              </a:rPr>
              <a:t>edició</a:t>
            </a:r>
            <a:r>
              <a:rPr lang="fr-FR" sz="3200" b="1" dirty="0">
                <a:solidFill>
                  <a:srgbClr val="002060"/>
                </a:solidFill>
                <a:latin typeface="Calibri" panose="020F0502020204030204" pitchFamily="34" charset="0"/>
                <a:cs typeface="Calibri" panose="020F0502020204030204" pitchFamily="34" charset="0"/>
              </a:rPr>
              <a:t> de la MÀSTER-CLASS </a:t>
            </a:r>
          </a:p>
          <a:p>
            <a:pPr algn="ctr"/>
            <a:r>
              <a:rPr lang="fr-FR" sz="3200" b="1" dirty="0">
                <a:solidFill>
                  <a:srgbClr val="002060"/>
                </a:solidFill>
                <a:latin typeface="Calibri" panose="020F0502020204030204" pitchFamily="34" charset="0"/>
                <a:cs typeface="Calibri" panose="020F0502020204030204" pitchFamily="34" charset="0"/>
              </a:rPr>
              <a:t>« Trans/</a:t>
            </a:r>
            <a:r>
              <a:rPr lang="fr-FR" sz="3200" b="1" dirty="0" err="1">
                <a:solidFill>
                  <a:srgbClr val="002060"/>
                </a:solidFill>
                <a:latin typeface="Calibri" panose="020F0502020204030204" pitchFamily="34" charset="0"/>
                <a:cs typeface="Calibri" panose="020F0502020204030204" pitchFamily="34" charset="0"/>
              </a:rPr>
              <a:t>fronteres</a:t>
            </a:r>
            <a:r>
              <a:rPr lang="fr-FR" sz="3200" b="1" dirty="0">
                <a:solidFill>
                  <a:srgbClr val="002060"/>
                </a:solidFill>
                <a:latin typeface="Calibri" panose="020F0502020204030204" pitchFamily="34" charset="0"/>
                <a:cs typeface="Calibri" panose="020F0502020204030204" pitchFamily="34" charset="0"/>
              </a:rPr>
              <a:t> i </a:t>
            </a:r>
            <a:r>
              <a:rPr lang="fr-FR" sz="3200" b="1" dirty="0" err="1">
                <a:solidFill>
                  <a:srgbClr val="002060"/>
                </a:solidFill>
                <a:latin typeface="Calibri" panose="020F0502020204030204" pitchFamily="34" charset="0"/>
                <a:cs typeface="Calibri" panose="020F0502020204030204" pitchFamily="34" charset="0"/>
              </a:rPr>
              <a:t>diàleg</a:t>
            </a:r>
            <a:r>
              <a:rPr lang="fr-FR" sz="3200" b="1" dirty="0">
                <a:solidFill>
                  <a:srgbClr val="002060"/>
                </a:solidFill>
                <a:latin typeface="Calibri" panose="020F0502020204030204" pitchFamily="34" charset="0"/>
                <a:cs typeface="Calibri" panose="020F0502020204030204" pitchFamily="34" charset="0"/>
              </a:rPr>
              <a:t> de les disciplines »</a:t>
            </a:r>
          </a:p>
          <a:p>
            <a:pPr algn="ctr"/>
            <a:endParaRPr lang="fr-FR" sz="3200" dirty="0">
              <a:solidFill>
                <a:srgbClr val="002060"/>
              </a:solidFill>
              <a:latin typeface="Calibri" panose="020F0502020204030204" pitchFamily="34" charset="0"/>
              <a:cs typeface="Calibri" panose="020F0502020204030204" pitchFamily="34" charset="0"/>
            </a:endParaRPr>
          </a:p>
          <a:p>
            <a:pPr algn="ctr"/>
            <a:r>
              <a:rPr lang="en-US" sz="3200" b="1" dirty="0">
                <a:solidFill>
                  <a:schemeClr val="accent4">
                    <a:lumMod val="75000"/>
                  </a:schemeClr>
                </a:solidFill>
                <a:latin typeface="Calibri" panose="020F0502020204030204" pitchFamily="34" charset="0"/>
                <a:cs typeface="Calibri" panose="020F0502020204030204" pitchFamily="34" charset="0"/>
              </a:rPr>
              <a:t>11th edition of the MASTER-CLASS </a:t>
            </a:r>
          </a:p>
          <a:p>
            <a:pPr algn="ctr"/>
            <a:r>
              <a:rPr lang="en-US" sz="3200" b="1" dirty="0">
                <a:solidFill>
                  <a:schemeClr val="accent4">
                    <a:lumMod val="75000"/>
                  </a:schemeClr>
                </a:solidFill>
                <a:latin typeface="Calibri" panose="020F0502020204030204" pitchFamily="34" charset="0"/>
                <a:cs typeface="Calibri" panose="020F0502020204030204" pitchFamily="34" charset="0"/>
              </a:rPr>
              <a:t>« Trans/border and dialogue of disciplines»</a:t>
            </a:r>
            <a:endParaRPr lang="en-US"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71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562780"/>
          </a:xfrm>
        </p:spPr>
        <p:txBody>
          <a:bodyPr>
            <a:normAutofit/>
          </a:bodyPr>
          <a:lstStyle/>
          <a:p>
            <a:endParaRPr lang="fr-FR" sz="2400" b="1" dirty="0">
              <a:solidFill>
                <a:srgbClr val="0070C0"/>
              </a:solidFill>
            </a:endParaRPr>
          </a:p>
          <a:p>
            <a:endParaRPr lang="fr-FR" sz="2400" b="1" dirty="0">
              <a:solidFill>
                <a:srgbClr val="0070C0"/>
              </a:solidFill>
            </a:endParaRPr>
          </a:p>
          <a:p>
            <a:pPr lvl="0"/>
            <a:r>
              <a:rPr lang="fr-FR" sz="3200" b="1" u="sng" dirty="0">
                <a:solidFill>
                  <a:schemeClr val="tx1"/>
                </a:solidFill>
              </a:rPr>
              <a:t>Premiers axes d’approfondissement</a:t>
            </a:r>
            <a:r>
              <a:rPr lang="fr-FR" sz="3200" b="1" u="sng" dirty="0"/>
              <a:t>	</a:t>
            </a:r>
            <a:endParaRPr lang="fr-FR" sz="3200" b="1" u="sng" dirty="0">
              <a:solidFill>
                <a:srgbClr val="0070C0"/>
              </a:solidFill>
            </a:endParaRPr>
          </a:p>
          <a:p>
            <a:pPr marL="457200" lvl="0" indent="-457200">
              <a:buFontTx/>
              <a:buChar char="-"/>
            </a:pPr>
            <a:r>
              <a:rPr lang="fr-FR" sz="3200" dirty="0">
                <a:solidFill>
                  <a:srgbClr val="0070C0"/>
                </a:solidFill>
              </a:rPr>
              <a:t>- Narratif des frontières/limites et </a:t>
            </a:r>
          </a:p>
          <a:p>
            <a:pPr marL="457200" lvl="0" indent="-457200">
              <a:buFontTx/>
              <a:buChar char="-"/>
            </a:pPr>
            <a:r>
              <a:rPr lang="fr-FR" sz="3200" dirty="0">
                <a:solidFill>
                  <a:srgbClr val="0070C0"/>
                </a:solidFill>
              </a:rPr>
              <a:t>des identités</a:t>
            </a:r>
          </a:p>
          <a:p>
            <a:pPr lvl="0"/>
            <a:r>
              <a:rPr lang="fr-FR" sz="3200" dirty="0">
                <a:solidFill>
                  <a:srgbClr val="0070C0"/>
                </a:solidFill>
              </a:rPr>
              <a:t>- Solidarités et migrations transnationales</a:t>
            </a:r>
          </a:p>
          <a:p>
            <a:pPr lvl="0"/>
            <a:r>
              <a:rPr lang="fr-FR" sz="3200" dirty="0">
                <a:solidFill>
                  <a:srgbClr val="0070C0"/>
                </a:solidFill>
              </a:rPr>
              <a:t>- Implications citoyennes</a:t>
            </a:r>
          </a:p>
          <a:p>
            <a:pPr lvl="0"/>
            <a:r>
              <a:rPr lang="fr-FR" sz="3200" dirty="0">
                <a:solidFill>
                  <a:srgbClr val="0070C0"/>
                </a:solidFill>
              </a:rPr>
              <a:t>- Culture de la « </a:t>
            </a:r>
            <a:r>
              <a:rPr lang="fr-FR" sz="3200" dirty="0" err="1">
                <a:solidFill>
                  <a:srgbClr val="0070C0"/>
                </a:solidFill>
              </a:rPr>
              <a:t>transfrontaliarité</a:t>
            </a:r>
            <a:r>
              <a:rPr lang="fr-FR" sz="3200" dirty="0">
                <a:solidFill>
                  <a:srgbClr val="0070C0"/>
                </a:solidFill>
              </a:rPr>
              <a:t> » : </a:t>
            </a:r>
          </a:p>
          <a:p>
            <a:pPr lvl="0"/>
            <a:r>
              <a:rPr lang="fr-FR" sz="3200" dirty="0">
                <a:solidFill>
                  <a:srgbClr val="0070C0"/>
                </a:solidFill>
              </a:rPr>
              <a:t>de l’informel à « l’</a:t>
            </a:r>
            <a:r>
              <a:rPr lang="fr-FR" sz="3200" dirty="0" err="1">
                <a:solidFill>
                  <a:srgbClr val="0070C0"/>
                </a:solidFill>
              </a:rPr>
              <a:t>institualisation</a:t>
            </a:r>
            <a:r>
              <a:rPr lang="fr-FR" sz="3200" dirty="0">
                <a:solidFill>
                  <a:srgbClr val="0070C0"/>
                </a:solidFill>
              </a:rPr>
              <a:t> »</a:t>
            </a: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Cadre 7">
            <a:extLst>
              <a:ext uri="{FF2B5EF4-FFF2-40B4-BE49-F238E27FC236}">
                <a16:creationId xmlns:a16="http://schemas.microsoft.com/office/drawing/2014/main" id="{C3E8C8AA-36E4-5B48-959A-104FC84C297D}"/>
              </a:ext>
            </a:extLst>
          </p:cNvPr>
          <p:cNvSpPr/>
          <p:nvPr/>
        </p:nvSpPr>
        <p:spPr>
          <a:xfrm>
            <a:off x="0" y="0"/>
            <a:ext cx="9144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0837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A0AB894-73AB-104E-B6BC-37F4A87F4501}"/>
              </a:ext>
            </a:extLst>
          </p:cNvPr>
          <p:cNvSpPr txBox="1"/>
          <p:nvPr/>
        </p:nvSpPr>
        <p:spPr>
          <a:xfrm>
            <a:off x="161764" y="-1"/>
            <a:ext cx="8820471" cy="7017306"/>
          </a:xfrm>
          <a:prstGeom prst="rect">
            <a:avLst/>
          </a:prstGeom>
          <a:noFill/>
        </p:spPr>
        <p:txBody>
          <a:bodyPr wrap="square" rtlCol="0">
            <a:spAutoFit/>
          </a:bodyPr>
          <a:lstStyle/>
          <a:p>
            <a:r>
              <a:rPr lang="fr-FR" sz="3000" b="1" dirty="0">
                <a:solidFill>
                  <a:srgbClr val="0070C0"/>
                </a:solidFill>
              </a:rPr>
              <a:t>Yuval Noah Harari, </a:t>
            </a:r>
            <a:r>
              <a:rPr lang="fr-FR" sz="3000" dirty="0">
                <a:solidFill>
                  <a:srgbClr val="0070C0"/>
                </a:solidFill>
              </a:rPr>
              <a:t>historien</a:t>
            </a:r>
            <a:r>
              <a:rPr lang="fr-FR" sz="3000" b="1" dirty="0">
                <a:solidFill>
                  <a:srgbClr val="0070C0"/>
                </a:solidFill>
              </a:rPr>
              <a:t>, </a:t>
            </a:r>
            <a:r>
              <a:rPr lang="fr-FR" sz="3000" dirty="0">
                <a:solidFill>
                  <a:srgbClr val="0070C0"/>
                </a:solidFill>
              </a:rPr>
              <a:t>auteur de « Sapiens. Une brève histoire de l’humanité »,</a:t>
            </a:r>
          </a:p>
          <a:p>
            <a:pPr algn="ctr"/>
            <a:r>
              <a:rPr lang="fr-FR" sz="3000" dirty="0">
                <a:solidFill>
                  <a:srgbClr val="0070C0"/>
                </a:solidFill>
              </a:rPr>
              <a:t> </a:t>
            </a:r>
            <a:r>
              <a:rPr lang="fr-FR" sz="3000" b="1" dirty="0">
                <a:solidFill>
                  <a:srgbClr val="0070C0"/>
                </a:solidFill>
              </a:rPr>
              <a:t>« Le véritable antidote à l’épidémie n’est pas le repli, mais la coopération »</a:t>
            </a:r>
            <a:endParaRPr lang="fr-FR" sz="3000" dirty="0">
              <a:solidFill>
                <a:srgbClr val="0070C0"/>
              </a:solidFill>
            </a:endParaRPr>
          </a:p>
          <a:p>
            <a:r>
              <a:rPr lang="fr-FR" sz="3000" dirty="0">
                <a:solidFill>
                  <a:srgbClr val="0070C0"/>
                </a:solidFill>
              </a:rPr>
              <a:t>« Face à l’épidémie due au coronavirus, beaucoup accusent la mondialisation et prétendent que le seul moyen d’éviter que ce scénario se reproduise est de </a:t>
            </a:r>
            <a:r>
              <a:rPr lang="fr-FR" sz="3000" dirty="0" err="1">
                <a:solidFill>
                  <a:srgbClr val="0070C0"/>
                </a:solidFill>
              </a:rPr>
              <a:t>démondialiser</a:t>
            </a:r>
            <a:r>
              <a:rPr lang="fr-FR" sz="3000" dirty="0">
                <a:solidFill>
                  <a:srgbClr val="0070C0"/>
                </a:solidFill>
              </a:rPr>
              <a:t> le monde. Construire des murs, restreindre les voyages, limiter les échanges. Et pourtant, si le confinement, à court terme, est essentiel pour freiner l’épidémie, l’isolationnisme, à long terme, provoquerait un effondrement de l’économie sans offrir aucune protection contre les maladies infectieuses. Au contraire. Le véritable antidote à l’épidémie n’est pas la ségrégation, mais la coopération »</a:t>
            </a:r>
          </a:p>
        </p:txBody>
      </p:sp>
    </p:spTree>
    <p:extLst>
      <p:ext uri="{BB962C8B-B14F-4D97-AF65-F5344CB8AC3E}">
        <p14:creationId xmlns:p14="http://schemas.microsoft.com/office/powerpoint/2010/main" val="10481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A0AB894-73AB-104E-B6BC-37F4A87F4501}"/>
              </a:ext>
            </a:extLst>
          </p:cNvPr>
          <p:cNvSpPr txBox="1"/>
          <p:nvPr/>
        </p:nvSpPr>
        <p:spPr>
          <a:xfrm>
            <a:off x="161764" y="-1"/>
            <a:ext cx="8820471" cy="7140416"/>
          </a:xfrm>
          <a:prstGeom prst="rect">
            <a:avLst/>
          </a:prstGeom>
          <a:noFill/>
        </p:spPr>
        <p:txBody>
          <a:bodyPr wrap="square" rtlCol="0">
            <a:spAutoFit/>
          </a:bodyPr>
          <a:lstStyle/>
          <a:p>
            <a:pPr algn="ctr"/>
            <a:endParaRPr lang="fr-FR" sz="3200" b="1" u="sng" dirty="0">
              <a:solidFill>
                <a:srgbClr val="0070C0"/>
              </a:solidFill>
            </a:endParaRPr>
          </a:p>
          <a:p>
            <a:pPr algn="ctr"/>
            <a:r>
              <a:rPr lang="fr-FR" sz="3600" b="1" u="sng" dirty="0">
                <a:solidFill>
                  <a:srgbClr val="0070C0"/>
                </a:solidFill>
              </a:rPr>
              <a:t>L’architecture de la XIème édition</a:t>
            </a:r>
            <a:r>
              <a:rPr lang="fr-FR" sz="3600" b="1" dirty="0">
                <a:solidFill>
                  <a:srgbClr val="0070C0"/>
                </a:solidFill>
              </a:rPr>
              <a:t> </a:t>
            </a:r>
            <a:endParaRPr lang="fr-FR" sz="3600" dirty="0">
              <a:solidFill>
                <a:srgbClr val="0070C0"/>
              </a:solidFill>
            </a:endParaRPr>
          </a:p>
          <a:p>
            <a:r>
              <a:rPr lang="fr-FR" sz="3600" b="1" dirty="0">
                <a:solidFill>
                  <a:srgbClr val="0070C0"/>
                </a:solidFill>
              </a:rPr>
              <a:t> </a:t>
            </a:r>
            <a:endParaRPr lang="fr-FR" sz="3600" dirty="0">
              <a:solidFill>
                <a:srgbClr val="0070C0"/>
              </a:solidFill>
            </a:endParaRPr>
          </a:p>
          <a:p>
            <a:r>
              <a:rPr lang="fr-FR" sz="3600" dirty="0">
                <a:solidFill>
                  <a:srgbClr val="0070C0"/>
                </a:solidFill>
              </a:rPr>
              <a:t>En présence sur le campus de l’UAB à Barcelone et des conférences en ligne.</a:t>
            </a:r>
          </a:p>
          <a:p>
            <a:endParaRPr lang="fr-FR" sz="3600" dirty="0">
              <a:solidFill>
                <a:srgbClr val="0070C0"/>
              </a:solidFill>
            </a:endParaRPr>
          </a:p>
          <a:p>
            <a:r>
              <a:rPr lang="fr-FR" sz="3600" b="1" dirty="0">
                <a:solidFill>
                  <a:srgbClr val="0070C0"/>
                </a:solidFill>
              </a:rPr>
              <a:t>A/ Présentiel : </a:t>
            </a:r>
          </a:p>
          <a:p>
            <a:pPr marL="457200" lvl="0" indent="-457200">
              <a:buFontTx/>
              <a:buChar char="-"/>
            </a:pPr>
            <a:r>
              <a:rPr lang="fr-FR" sz="3600" b="1" dirty="0">
                <a:solidFill>
                  <a:srgbClr val="0070C0"/>
                </a:solidFill>
              </a:rPr>
              <a:t>Cours</a:t>
            </a:r>
            <a:r>
              <a:rPr lang="fr-FR" sz="3600" dirty="0">
                <a:solidFill>
                  <a:srgbClr val="0070C0"/>
                </a:solidFill>
              </a:rPr>
              <a:t> dans chaque Master entre septembre 2021 et janvier 2022</a:t>
            </a:r>
          </a:p>
          <a:p>
            <a:pPr marL="457200" lvl="0" indent="-457200">
              <a:buFontTx/>
              <a:buChar char="-"/>
            </a:pPr>
            <a:endParaRPr lang="fr-FR" sz="3600" dirty="0">
              <a:solidFill>
                <a:srgbClr val="0070C0"/>
              </a:solidFill>
            </a:endParaRPr>
          </a:p>
          <a:p>
            <a:pPr lvl="0"/>
            <a:r>
              <a:rPr lang="fr-FR" sz="3600" dirty="0">
                <a:solidFill>
                  <a:srgbClr val="0070C0"/>
                </a:solidFill>
              </a:rPr>
              <a:t> - </a:t>
            </a:r>
            <a:r>
              <a:rPr lang="fr-FR" sz="3600" b="1" dirty="0">
                <a:solidFill>
                  <a:srgbClr val="0070C0"/>
                </a:solidFill>
              </a:rPr>
              <a:t>Rencontre</a:t>
            </a:r>
            <a:r>
              <a:rPr lang="fr-FR" sz="3600" dirty="0">
                <a:solidFill>
                  <a:srgbClr val="0070C0"/>
                </a:solidFill>
              </a:rPr>
              <a:t> à Barcelone les 25, 26 et 27 janvier 2023</a:t>
            </a:r>
          </a:p>
          <a:p>
            <a:endParaRPr lang="fr-FR" sz="3000" dirty="0">
              <a:solidFill>
                <a:srgbClr val="0070C0"/>
              </a:solidFill>
            </a:endParaRPr>
          </a:p>
        </p:txBody>
      </p:sp>
    </p:spTree>
    <p:extLst>
      <p:ext uri="{BB962C8B-B14F-4D97-AF65-F5344CB8AC3E}">
        <p14:creationId xmlns:p14="http://schemas.microsoft.com/office/powerpoint/2010/main" val="22604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A0AB894-73AB-104E-B6BC-37F4A87F4501}"/>
              </a:ext>
            </a:extLst>
          </p:cNvPr>
          <p:cNvSpPr txBox="1"/>
          <p:nvPr/>
        </p:nvSpPr>
        <p:spPr>
          <a:xfrm>
            <a:off x="161764" y="-1"/>
            <a:ext cx="8820471" cy="6955750"/>
          </a:xfrm>
          <a:prstGeom prst="rect">
            <a:avLst/>
          </a:prstGeom>
          <a:noFill/>
        </p:spPr>
        <p:txBody>
          <a:bodyPr wrap="square" rtlCol="0">
            <a:spAutoFit/>
          </a:bodyPr>
          <a:lstStyle/>
          <a:p>
            <a:pPr algn="ctr"/>
            <a:r>
              <a:rPr lang="fr-FR" sz="3200" b="1" u="sng" dirty="0">
                <a:solidFill>
                  <a:srgbClr val="0070C0"/>
                </a:solidFill>
              </a:rPr>
              <a:t>L’architecture de la XIème édition</a:t>
            </a:r>
            <a:r>
              <a:rPr lang="fr-FR" sz="3200" b="1" dirty="0">
                <a:solidFill>
                  <a:srgbClr val="0070C0"/>
                </a:solidFill>
              </a:rPr>
              <a:t> </a:t>
            </a:r>
          </a:p>
          <a:p>
            <a:pPr algn="ctr"/>
            <a:endParaRPr lang="fr-FR" sz="3200" dirty="0">
              <a:solidFill>
                <a:srgbClr val="0070C0"/>
              </a:solidFill>
            </a:endParaRPr>
          </a:p>
          <a:p>
            <a:r>
              <a:rPr lang="fr-FR" sz="3200" b="1" dirty="0">
                <a:solidFill>
                  <a:srgbClr val="0070C0"/>
                </a:solidFill>
              </a:rPr>
              <a:t> B/ </a:t>
            </a:r>
            <a:r>
              <a:rPr lang="fr-FR" sz="3200" b="1" dirty="0" err="1">
                <a:solidFill>
                  <a:srgbClr val="0070C0"/>
                </a:solidFill>
              </a:rPr>
              <a:t>Distanciel</a:t>
            </a:r>
            <a:r>
              <a:rPr lang="fr-FR" sz="3200" b="1" dirty="0">
                <a:solidFill>
                  <a:srgbClr val="0070C0"/>
                </a:solidFill>
              </a:rPr>
              <a:t> : </a:t>
            </a:r>
            <a:r>
              <a:rPr lang="fr-FR" sz="3200" dirty="0">
                <a:solidFill>
                  <a:srgbClr val="0070C0"/>
                </a:solidFill>
              </a:rPr>
              <a:t>« </a:t>
            </a:r>
            <a:r>
              <a:rPr lang="fr-FR" sz="3200" dirty="0" err="1">
                <a:solidFill>
                  <a:srgbClr val="0070C0"/>
                </a:solidFill>
              </a:rPr>
              <a:t>Disputatio</a:t>
            </a:r>
            <a:r>
              <a:rPr lang="fr-FR" sz="3200" dirty="0">
                <a:solidFill>
                  <a:srgbClr val="0070C0"/>
                </a:solidFill>
              </a:rPr>
              <a:t> » de 18H à 19H30</a:t>
            </a:r>
            <a:endParaRPr lang="fr-FR" sz="3200" b="1" dirty="0">
              <a:solidFill>
                <a:srgbClr val="0070C0"/>
              </a:solidFill>
            </a:endParaRPr>
          </a:p>
          <a:p>
            <a:pPr lvl="0"/>
            <a:r>
              <a:rPr lang="fr-FR" sz="3200" dirty="0">
                <a:solidFill>
                  <a:srgbClr val="0070C0"/>
                </a:solidFill>
              </a:rPr>
              <a:t>- Mardi 8 novembre 2022 </a:t>
            </a:r>
          </a:p>
          <a:p>
            <a:pPr lvl="0"/>
            <a:r>
              <a:rPr lang="fr-FR" sz="3200" dirty="0">
                <a:solidFill>
                  <a:srgbClr val="0070C0"/>
                </a:solidFill>
              </a:rPr>
              <a:t>- Mercredi 7 décembre 2022 </a:t>
            </a:r>
          </a:p>
          <a:p>
            <a:endParaRPr lang="fr-FR" sz="3200" dirty="0">
              <a:solidFill>
                <a:srgbClr val="0070C0"/>
              </a:solidFill>
            </a:endParaRPr>
          </a:p>
          <a:p>
            <a:r>
              <a:rPr lang="fr-FR" sz="3200" dirty="0">
                <a:solidFill>
                  <a:srgbClr val="0070C0"/>
                </a:solidFill>
              </a:rPr>
              <a:t>Deux temps collectifs de préparation.</a:t>
            </a:r>
          </a:p>
          <a:p>
            <a:r>
              <a:rPr lang="fr-FR" sz="3200" dirty="0">
                <a:solidFill>
                  <a:srgbClr val="0070C0"/>
                </a:solidFill>
              </a:rPr>
              <a:t>Format pédagogique de la « </a:t>
            </a:r>
            <a:r>
              <a:rPr lang="fr-FR" sz="3200" dirty="0" err="1">
                <a:solidFill>
                  <a:srgbClr val="0070C0"/>
                </a:solidFill>
              </a:rPr>
              <a:t>disputacio</a:t>
            </a:r>
            <a:r>
              <a:rPr lang="fr-FR" sz="3200" dirty="0">
                <a:solidFill>
                  <a:srgbClr val="0070C0"/>
                </a:solidFill>
              </a:rPr>
              <a:t> » composé de 3 séquences de 30 minutes environ : introductions par 2 grands témoins + Disputes + échanges.</a:t>
            </a:r>
          </a:p>
          <a:p>
            <a:pPr lvl="0"/>
            <a:r>
              <a:rPr lang="fr-FR" sz="3200" dirty="0">
                <a:solidFill>
                  <a:srgbClr val="0070C0"/>
                </a:solidFill>
              </a:rPr>
              <a:t>Les 25, 26 et 27 janvier 2023, diffusion en ligne des conférences</a:t>
            </a:r>
          </a:p>
          <a:p>
            <a:endParaRPr lang="fr-FR" sz="3000" dirty="0">
              <a:solidFill>
                <a:srgbClr val="0070C0"/>
              </a:solidFill>
            </a:endParaRPr>
          </a:p>
        </p:txBody>
      </p:sp>
    </p:spTree>
    <p:extLst>
      <p:ext uri="{BB962C8B-B14F-4D97-AF65-F5344CB8AC3E}">
        <p14:creationId xmlns:p14="http://schemas.microsoft.com/office/powerpoint/2010/main" val="218667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A0AB894-73AB-104E-B6BC-37F4A87F4501}"/>
              </a:ext>
            </a:extLst>
          </p:cNvPr>
          <p:cNvSpPr txBox="1"/>
          <p:nvPr/>
        </p:nvSpPr>
        <p:spPr>
          <a:xfrm>
            <a:off x="161764" y="-1"/>
            <a:ext cx="8820471" cy="6340197"/>
          </a:xfrm>
          <a:prstGeom prst="rect">
            <a:avLst/>
          </a:prstGeom>
          <a:noFill/>
        </p:spPr>
        <p:txBody>
          <a:bodyPr wrap="square" rtlCol="0">
            <a:spAutoFit/>
          </a:bodyPr>
          <a:lstStyle/>
          <a:p>
            <a:pPr algn="ctr"/>
            <a:r>
              <a:rPr lang="fr-FR" sz="3200" b="1" dirty="0">
                <a:solidFill>
                  <a:srgbClr val="0070C0"/>
                </a:solidFill>
              </a:rPr>
              <a:t>PREPROGRAMME INDICATIF DE LA XIème MASTER-CLASS</a:t>
            </a:r>
          </a:p>
          <a:p>
            <a:pPr algn="ctr"/>
            <a:endParaRPr lang="fr-FR" sz="3200" b="1" dirty="0">
              <a:solidFill>
                <a:srgbClr val="0070C0"/>
              </a:solidFill>
            </a:endParaRPr>
          </a:p>
          <a:p>
            <a:pPr algn="ctr"/>
            <a:r>
              <a:rPr lang="fr-FR" sz="3100" b="1" u="sng" dirty="0">
                <a:solidFill>
                  <a:srgbClr val="0070C0"/>
                </a:solidFill>
              </a:rPr>
              <a:t>Mercredi 25 Janvier 2023</a:t>
            </a:r>
          </a:p>
          <a:p>
            <a:endParaRPr lang="fr-FR" sz="3100" u="sng" dirty="0">
              <a:solidFill>
                <a:srgbClr val="0070C0"/>
              </a:solidFill>
            </a:endParaRPr>
          </a:p>
          <a:p>
            <a:r>
              <a:rPr lang="fr-FR" sz="3100" b="1" dirty="0">
                <a:solidFill>
                  <a:srgbClr val="0070C0"/>
                </a:solidFill>
              </a:rPr>
              <a:t>13H30 : </a:t>
            </a:r>
            <a:r>
              <a:rPr lang="fr-FR" sz="3100" dirty="0">
                <a:solidFill>
                  <a:srgbClr val="0070C0"/>
                </a:solidFill>
              </a:rPr>
              <a:t>Accueil en présence</a:t>
            </a:r>
            <a:br>
              <a:rPr lang="fr-FR" sz="3100" dirty="0">
                <a:solidFill>
                  <a:srgbClr val="0070C0"/>
                </a:solidFill>
              </a:rPr>
            </a:br>
            <a:r>
              <a:rPr lang="fr-FR" sz="3100" b="1" dirty="0">
                <a:solidFill>
                  <a:srgbClr val="0070C0"/>
                </a:solidFill>
              </a:rPr>
              <a:t>13H50 : </a:t>
            </a:r>
            <a:r>
              <a:rPr lang="fr-FR" sz="3100" dirty="0">
                <a:solidFill>
                  <a:srgbClr val="0070C0"/>
                </a:solidFill>
              </a:rPr>
              <a:t>Accueil en ligne</a:t>
            </a:r>
          </a:p>
          <a:p>
            <a:r>
              <a:rPr lang="fr-FR" sz="3100" b="1" dirty="0">
                <a:solidFill>
                  <a:srgbClr val="0070C0"/>
                </a:solidFill>
              </a:rPr>
              <a:t>14H00 :</a:t>
            </a:r>
            <a:r>
              <a:rPr lang="fr-FR" sz="3100" dirty="0">
                <a:solidFill>
                  <a:srgbClr val="0070C0"/>
                </a:solidFill>
              </a:rPr>
              <a:t> Ouverture et premier temps de conférence</a:t>
            </a:r>
          </a:p>
          <a:p>
            <a:r>
              <a:rPr lang="fr-FR" sz="3100" b="1" dirty="0">
                <a:solidFill>
                  <a:srgbClr val="0070C0"/>
                </a:solidFill>
              </a:rPr>
              <a:t>16H00 : </a:t>
            </a:r>
            <a:r>
              <a:rPr lang="fr-FR" sz="3100" dirty="0">
                <a:solidFill>
                  <a:srgbClr val="0070C0"/>
                </a:solidFill>
              </a:rPr>
              <a:t>Pause</a:t>
            </a:r>
            <a:br>
              <a:rPr lang="fr-FR" sz="3100" dirty="0">
                <a:solidFill>
                  <a:srgbClr val="0070C0"/>
                </a:solidFill>
              </a:rPr>
            </a:br>
            <a:r>
              <a:rPr lang="fr-FR" sz="3100" b="1" dirty="0">
                <a:solidFill>
                  <a:srgbClr val="0070C0"/>
                </a:solidFill>
              </a:rPr>
              <a:t>16H30 : </a:t>
            </a:r>
            <a:r>
              <a:rPr lang="fr-FR" sz="3100" dirty="0">
                <a:solidFill>
                  <a:srgbClr val="0070C0"/>
                </a:solidFill>
              </a:rPr>
              <a:t>Forum inter-masters et constitution des équipes brassées </a:t>
            </a:r>
          </a:p>
          <a:p>
            <a:endParaRPr lang="fr-FR" sz="3100" dirty="0">
              <a:solidFill>
                <a:srgbClr val="0070C0"/>
              </a:solidFill>
            </a:endParaRPr>
          </a:p>
          <a:p>
            <a:r>
              <a:rPr lang="fr-FR" sz="3100" b="1" dirty="0">
                <a:solidFill>
                  <a:srgbClr val="0070C0"/>
                </a:solidFill>
              </a:rPr>
              <a:t>Temps de convivialité</a:t>
            </a:r>
            <a:endParaRPr lang="fr-FR" sz="3100" dirty="0">
              <a:solidFill>
                <a:srgbClr val="0070C0"/>
              </a:solidFill>
            </a:endParaRPr>
          </a:p>
        </p:txBody>
      </p:sp>
    </p:spTree>
    <p:extLst>
      <p:ext uri="{BB962C8B-B14F-4D97-AF65-F5344CB8AC3E}">
        <p14:creationId xmlns:p14="http://schemas.microsoft.com/office/powerpoint/2010/main" val="382066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A0AB894-73AB-104E-B6BC-37F4A87F4501}"/>
              </a:ext>
            </a:extLst>
          </p:cNvPr>
          <p:cNvSpPr txBox="1"/>
          <p:nvPr/>
        </p:nvSpPr>
        <p:spPr>
          <a:xfrm>
            <a:off x="161764" y="-1"/>
            <a:ext cx="8820471" cy="6986528"/>
          </a:xfrm>
          <a:prstGeom prst="rect">
            <a:avLst/>
          </a:prstGeom>
          <a:noFill/>
        </p:spPr>
        <p:txBody>
          <a:bodyPr wrap="square" rtlCol="0">
            <a:spAutoFit/>
          </a:bodyPr>
          <a:lstStyle/>
          <a:p>
            <a:pPr algn="ctr"/>
            <a:r>
              <a:rPr lang="fr-FR" sz="3200" b="1" dirty="0">
                <a:solidFill>
                  <a:srgbClr val="0070C0"/>
                </a:solidFill>
              </a:rPr>
              <a:t>PREPROGRAMME INDICATIF DE LA XIème MASTER-CLASS</a:t>
            </a:r>
          </a:p>
          <a:p>
            <a:pPr algn="ctr"/>
            <a:endParaRPr lang="fr-FR" sz="3200" b="1" dirty="0">
              <a:solidFill>
                <a:srgbClr val="0070C0"/>
              </a:solidFill>
            </a:endParaRPr>
          </a:p>
          <a:p>
            <a:pPr algn="ctr"/>
            <a:r>
              <a:rPr lang="fr-FR" sz="3600" b="1" u="sng" dirty="0">
                <a:solidFill>
                  <a:srgbClr val="0070C0"/>
                </a:solidFill>
              </a:rPr>
              <a:t>Jeudi 26 Janvier 2023</a:t>
            </a:r>
            <a:endParaRPr lang="fr-FR" sz="3600" u="sng" dirty="0">
              <a:solidFill>
                <a:srgbClr val="0070C0"/>
              </a:solidFill>
            </a:endParaRPr>
          </a:p>
          <a:p>
            <a:r>
              <a:rPr lang="ca-ES" sz="3200" b="1" dirty="0">
                <a:solidFill>
                  <a:srgbClr val="0070C0"/>
                </a:solidFill>
              </a:rPr>
              <a:t> </a:t>
            </a:r>
            <a:endParaRPr lang="fr-FR" sz="3200" dirty="0">
              <a:solidFill>
                <a:srgbClr val="0070C0"/>
              </a:solidFill>
            </a:endParaRPr>
          </a:p>
          <a:p>
            <a:r>
              <a:rPr lang="fr-FR" sz="3200" b="1" dirty="0">
                <a:solidFill>
                  <a:srgbClr val="0070C0"/>
                </a:solidFill>
              </a:rPr>
              <a:t>9H00 à 14H30 : </a:t>
            </a:r>
            <a:endParaRPr lang="fr-FR" sz="3200" dirty="0">
              <a:solidFill>
                <a:srgbClr val="0070C0"/>
              </a:solidFill>
            </a:endParaRPr>
          </a:p>
          <a:p>
            <a:r>
              <a:rPr lang="fr-FR" sz="3200" b="1" dirty="0">
                <a:solidFill>
                  <a:srgbClr val="0070C0"/>
                </a:solidFill>
              </a:rPr>
              <a:t>A/ </a:t>
            </a:r>
            <a:r>
              <a:rPr lang="fr-FR" sz="3200" dirty="0">
                <a:solidFill>
                  <a:srgbClr val="0070C0"/>
                </a:solidFill>
              </a:rPr>
              <a:t>Étudiants </a:t>
            </a:r>
          </a:p>
          <a:p>
            <a:r>
              <a:rPr lang="fr-FR" sz="3200" dirty="0">
                <a:solidFill>
                  <a:srgbClr val="0070C0"/>
                </a:solidFill>
              </a:rPr>
              <a:t>Travail en groupes « inter-Masters » </a:t>
            </a:r>
          </a:p>
          <a:p>
            <a:r>
              <a:rPr lang="fr-FR" sz="3200" b="1" dirty="0">
                <a:solidFill>
                  <a:srgbClr val="0070C0"/>
                </a:solidFill>
              </a:rPr>
              <a:t>B/ </a:t>
            </a:r>
            <a:r>
              <a:rPr lang="fr-FR" sz="3200" dirty="0">
                <a:solidFill>
                  <a:srgbClr val="0070C0"/>
                </a:solidFill>
              </a:rPr>
              <a:t>Professeurs + doctorants + invités</a:t>
            </a:r>
            <a:r>
              <a:rPr lang="fr-FR" sz="3200" b="1" dirty="0">
                <a:solidFill>
                  <a:srgbClr val="0070C0"/>
                </a:solidFill>
              </a:rPr>
              <a:t> </a:t>
            </a:r>
            <a:endParaRPr lang="fr-FR" sz="3200" dirty="0">
              <a:solidFill>
                <a:srgbClr val="0070C0"/>
              </a:solidFill>
            </a:endParaRPr>
          </a:p>
          <a:p>
            <a:r>
              <a:rPr lang="fr-FR" sz="3200" dirty="0">
                <a:solidFill>
                  <a:srgbClr val="0070C0"/>
                </a:solidFill>
              </a:rPr>
              <a:t>Réunion d’échanges et de travail </a:t>
            </a:r>
          </a:p>
          <a:p>
            <a:endParaRPr lang="fr-FR" sz="3200" dirty="0">
              <a:solidFill>
                <a:srgbClr val="0070C0"/>
              </a:solidFill>
            </a:endParaRPr>
          </a:p>
          <a:p>
            <a:r>
              <a:rPr lang="fr-FR" sz="3200" b="1" dirty="0">
                <a:solidFill>
                  <a:srgbClr val="0070C0"/>
                </a:solidFill>
              </a:rPr>
              <a:t>14H30 </a:t>
            </a:r>
            <a:r>
              <a:rPr lang="fr-FR" sz="3200" dirty="0">
                <a:solidFill>
                  <a:srgbClr val="0070C0"/>
                </a:solidFill>
              </a:rPr>
              <a:t>: 1iére restitution des travaux des groupes « inter-masters » </a:t>
            </a:r>
          </a:p>
          <a:p>
            <a:r>
              <a:rPr lang="fr-FR" sz="3200" b="1" dirty="0">
                <a:solidFill>
                  <a:srgbClr val="0070C0"/>
                </a:solidFill>
              </a:rPr>
              <a:t>18H30 : </a:t>
            </a:r>
            <a:r>
              <a:rPr lang="fr-FR" sz="3200" dirty="0">
                <a:solidFill>
                  <a:srgbClr val="0070C0"/>
                </a:solidFill>
              </a:rPr>
              <a:t>Fin </a:t>
            </a:r>
          </a:p>
        </p:txBody>
      </p:sp>
    </p:spTree>
    <p:extLst>
      <p:ext uri="{BB962C8B-B14F-4D97-AF65-F5344CB8AC3E}">
        <p14:creationId xmlns:p14="http://schemas.microsoft.com/office/powerpoint/2010/main" val="12025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4A0AB894-73AB-104E-B6BC-37F4A87F4501}"/>
              </a:ext>
            </a:extLst>
          </p:cNvPr>
          <p:cNvSpPr txBox="1"/>
          <p:nvPr/>
        </p:nvSpPr>
        <p:spPr>
          <a:xfrm>
            <a:off x="161764" y="-1"/>
            <a:ext cx="8820471" cy="6986528"/>
          </a:xfrm>
          <a:prstGeom prst="rect">
            <a:avLst/>
          </a:prstGeom>
          <a:noFill/>
        </p:spPr>
        <p:txBody>
          <a:bodyPr wrap="square" rtlCol="0">
            <a:spAutoFit/>
          </a:bodyPr>
          <a:lstStyle/>
          <a:p>
            <a:pPr algn="ctr"/>
            <a:r>
              <a:rPr lang="fr-FR" sz="3200" b="1" dirty="0">
                <a:solidFill>
                  <a:srgbClr val="0070C0"/>
                </a:solidFill>
              </a:rPr>
              <a:t>PREPROGRAMME INDICATIF DE LA XIème MASTER-CLASS</a:t>
            </a:r>
          </a:p>
          <a:p>
            <a:pPr algn="ctr"/>
            <a:endParaRPr lang="fr-FR" sz="3200" b="1" dirty="0">
              <a:solidFill>
                <a:srgbClr val="0070C0"/>
              </a:solidFill>
            </a:endParaRPr>
          </a:p>
          <a:p>
            <a:pPr algn="ctr"/>
            <a:r>
              <a:rPr lang="fr-FR" sz="3600" b="1" dirty="0">
                <a:solidFill>
                  <a:srgbClr val="0070C0"/>
                </a:solidFill>
              </a:rPr>
              <a:t>Vendredi 27 Janvier 2023 </a:t>
            </a:r>
            <a:endParaRPr lang="fr-FR" sz="3600" dirty="0">
              <a:solidFill>
                <a:srgbClr val="0070C0"/>
              </a:solidFill>
            </a:endParaRPr>
          </a:p>
          <a:p>
            <a:r>
              <a:rPr lang="fr-FR" sz="3200" dirty="0">
                <a:solidFill>
                  <a:srgbClr val="0070C0"/>
                </a:solidFill>
              </a:rPr>
              <a:t> </a:t>
            </a:r>
          </a:p>
          <a:p>
            <a:r>
              <a:rPr lang="fr-FR" sz="3200" b="1" dirty="0">
                <a:solidFill>
                  <a:srgbClr val="0070C0"/>
                </a:solidFill>
              </a:rPr>
              <a:t>9H00 : </a:t>
            </a:r>
            <a:r>
              <a:rPr lang="fr-FR" sz="3200" dirty="0">
                <a:solidFill>
                  <a:srgbClr val="0070C0"/>
                </a:solidFill>
              </a:rPr>
              <a:t>2iéme restitution travaux des groupes « inter-masters » </a:t>
            </a:r>
          </a:p>
          <a:p>
            <a:endParaRPr lang="fr-FR" sz="3200" dirty="0">
              <a:solidFill>
                <a:srgbClr val="0070C0"/>
              </a:solidFill>
            </a:endParaRPr>
          </a:p>
          <a:p>
            <a:r>
              <a:rPr lang="fr-FR" sz="3200" b="1" dirty="0">
                <a:solidFill>
                  <a:srgbClr val="0070C0"/>
                </a:solidFill>
              </a:rPr>
              <a:t>11H00 : </a:t>
            </a:r>
            <a:r>
              <a:rPr lang="fr-FR" sz="3200" dirty="0">
                <a:solidFill>
                  <a:srgbClr val="0070C0"/>
                </a:solidFill>
              </a:rPr>
              <a:t>Pause</a:t>
            </a:r>
          </a:p>
          <a:p>
            <a:br>
              <a:rPr lang="fr-FR" sz="3200" dirty="0">
                <a:solidFill>
                  <a:srgbClr val="0070C0"/>
                </a:solidFill>
              </a:rPr>
            </a:br>
            <a:r>
              <a:rPr lang="fr-FR" sz="3200" b="1" dirty="0">
                <a:solidFill>
                  <a:srgbClr val="0070C0"/>
                </a:solidFill>
              </a:rPr>
              <a:t>11H30 : </a:t>
            </a:r>
            <a:r>
              <a:rPr lang="fr-FR" sz="3200" dirty="0">
                <a:solidFill>
                  <a:srgbClr val="0070C0"/>
                </a:solidFill>
              </a:rPr>
              <a:t>Temps de relecture et d’évaluation – Regards pluridisciplinaires</a:t>
            </a:r>
          </a:p>
          <a:p>
            <a:br>
              <a:rPr lang="fr-FR" sz="3200" dirty="0">
                <a:solidFill>
                  <a:srgbClr val="0070C0"/>
                </a:solidFill>
              </a:rPr>
            </a:br>
            <a:r>
              <a:rPr lang="fr-FR" sz="3200" b="1" dirty="0">
                <a:solidFill>
                  <a:srgbClr val="0070C0"/>
                </a:solidFill>
              </a:rPr>
              <a:t>12H30 </a:t>
            </a:r>
            <a:r>
              <a:rPr lang="fr-FR" sz="3200" dirty="0">
                <a:solidFill>
                  <a:srgbClr val="0070C0"/>
                </a:solidFill>
              </a:rPr>
              <a:t>: Fin </a:t>
            </a:r>
          </a:p>
        </p:txBody>
      </p:sp>
    </p:spTree>
    <p:extLst>
      <p:ext uri="{BB962C8B-B14F-4D97-AF65-F5344CB8AC3E}">
        <p14:creationId xmlns:p14="http://schemas.microsoft.com/office/powerpoint/2010/main" val="284725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r>
              <a:rPr lang="fr-FR" sz="4300" dirty="0">
                <a:solidFill>
                  <a:srgbClr val="0070C0"/>
                </a:solidFill>
                <a:latin typeface="Calibri" panose="020F0502020204030204" pitchFamily="34" charset="0"/>
                <a:cs typeface="Calibri" panose="020F0502020204030204" pitchFamily="34" charset="0"/>
              </a:rPr>
              <a:t> </a:t>
            </a:r>
          </a:p>
          <a:p>
            <a:endParaRPr lang="fr-FR" sz="4300" b="1" u="sng"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r>
              <a:rPr lang="fr-FR" sz="4300" b="1" u="sng"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Le site de la Master-Class</a:t>
            </a:r>
          </a:p>
          <a:p>
            <a:endParaRPr lang="fr-FR" sz="4300" b="1" u="sng"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r>
              <a:rPr lang="fr-FR" sz="4300" b="1" u="sng" dirty="0">
                <a:solidFill>
                  <a:srgbClr val="C0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https://www.transfrontieres.eu</a:t>
            </a:r>
            <a:endParaRPr lang="fr-FR" sz="4300" b="1" u="sng" dirty="0">
              <a:solidFill>
                <a:srgbClr val="C00000"/>
              </a:solidFill>
              <a:latin typeface="Calibri" panose="020F0502020204030204" pitchFamily="34" charset="0"/>
              <a:cs typeface="Calibri" panose="020F0502020204030204" pitchFamily="34" charset="0"/>
            </a:endParaRPr>
          </a:p>
          <a:p>
            <a:endParaRPr lang="fr-FR" sz="4300" b="1" u="sng" dirty="0">
              <a:solidFill>
                <a:srgbClr val="0070C0"/>
              </a:solidFill>
              <a:latin typeface="Calibri" panose="020F0502020204030204" pitchFamily="34" charset="0"/>
              <a:cs typeface="Calibri" panose="020F0502020204030204" pitchFamily="34" charset="0"/>
            </a:endParaRPr>
          </a:p>
          <a:p>
            <a:pPr algn="l"/>
            <a:r>
              <a:rPr lang="fr-FR" sz="3200" b="1" u="sng" dirty="0">
                <a:solidFill>
                  <a:srgbClr val="0070C0"/>
                </a:solidFill>
                <a:latin typeface="Calibri" panose="020F0502020204030204" pitchFamily="34" charset="0"/>
                <a:cs typeface="Calibri" panose="020F0502020204030204" pitchFamily="34" charset="0"/>
              </a:rPr>
              <a:t>Gestionnaire </a:t>
            </a:r>
            <a:r>
              <a:rPr lang="fr-FR" sz="3200" dirty="0">
                <a:solidFill>
                  <a:srgbClr val="0070C0"/>
                </a:solidFill>
                <a:latin typeface="Calibri" panose="020F0502020204030204" pitchFamily="34" charset="0"/>
                <a:cs typeface="Calibri" panose="020F0502020204030204" pitchFamily="34" charset="0"/>
              </a:rPr>
              <a:t> : Pierre </a:t>
            </a:r>
            <a:r>
              <a:rPr lang="fr-FR" sz="3200" dirty="0" err="1">
                <a:solidFill>
                  <a:srgbClr val="0070C0"/>
                </a:solidFill>
                <a:latin typeface="Calibri" panose="020F0502020204030204" pitchFamily="34" charset="0"/>
                <a:cs typeface="Calibri" panose="020F0502020204030204" pitchFamily="34" charset="0"/>
              </a:rPr>
              <a:t>Laburte</a:t>
            </a:r>
            <a:endParaRPr lang="fr-FR" sz="3200" dirty="0">
              <a:solidFill>
                <a:srgbClr val="0070C0"/>
              </a:solidFill>
              <a:latin typeface="Calibri" panose="020F0502020204030204" pitchFamily="34" charset="0"/>
              <a:cs typeface="Calibri" panose="020F0502020204030204" pitchFamily="34" charset="0"/>
            </a:endParaRPr>
          </a:p>
          <a:p>
            <a:endParaRPr lang="fr-FR" sz="3600" b="1" dirty="0">
              <a:solidFill>
                <a:srgbClr val="0070C0"/>
              </a:solidFill>
              <a:latin typeface="Calibri" panose="020F0502020204030204" pitchFamily="34" charset="0"/>
              <a:cs typeface="Calibri" panose="020F0502020204030204" pitchFamily="34" charset="0"/>
            </a:endParaRPr>
          </a:p>
          <a:p>
            <a:endParaRPr lang="fr-FR" sz="3600" b="1" dirty="0">
              <a:solidFill>
                <a:srgbClr val="0070C0"/>
              </a:solidFill>
              <a:latin typeface="Calibri" panose="020F0502020204030204" pitchFamily="34" charset="0"/>
              <a:cs typeface="Calibri" panose="020F0502020204030204" pitchFamily="34" charset="0"/>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74299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r>
              <a:rPr lang="fr-FR" sz="4300" dirty="0">
                <a:solidFill>
                  <a:srgbClr val="0070C0"/>
                </a:solidFill>
                <a:latin typeface="Calibri" panose="020F0502020204030204" pitchFamily="34" charset="0"/>
                <a:cs typeface="Calibri" panose="020F0502020204030204" pitchFamily="34" charset="0"/>
              </a:rPr>
              <a:t> </a:t>
            </a:r>
          </a:p>
          <a:p>
            <a:r>
              <a:rPr lang="fr-FR" sz="4400" b="1" u="sng"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La Master-Class</a:t>
            </a:r>
          </a:p>
          <a:p>
            <a:endParaRPr lang="fr-FR" sz="4300" b="1" u="sng"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marL="571500" indent="-571500">
              <a:buFontTx/>
              <a:buChar char="-"/>
            </a:pPr>
            <a:r>
              <a:rPr lang="fr-FR" sz="3600" b="1" dirty="0">
                <a:solidFill>
                  <a:srgbClr val="0070C0"/>
                </a:solidFill>
                <a:latin typeface="Calibri" panose="020F0502020204030204" pitchFamily="34" charset="0"/>
                <a:cs typeface="Calibri" panose="020F0502020204030204" pitchFamily="34" charset="0"/>
              </a:rPr>
              <a:t>- Un réseau académique de 17 Masters</a:t>
            </a:r>
          </a:p>
          <a:p>
            <a:pPr marL="571500" indent="-571500">
              <a:buFontTx/>
              <a:buChar char="-"/>
            </a:pPr>
            <a:endParaRPr lang="fr-FR" sz="3600" b="1" dirty="0">
              <a:solidFill>
                <a:srgbClr val="0070C0"/>
              </a:solidFill>
              <a:latin typeface="Calibri" panose="020F0502020204030204" pitchFamily="34" charset="0"/>
              <a:cs typeface="Calibri" panose="020F0502020204030204" pitchFamily="34" charset="0"/>
            </a:endParaRPr>
          </a:p>
          <a:p>
            <a:pPr marL="571500" indent="-571500">
              <a:buFontTx/>
              <a:buChar char="-"/>
            </a:pPr>
            <a:r>
              <a:rPr lang="fr-FR" sz="3600" b="1" dirty="0">
                <a:solidFill>
                  <a:srgbClr val="0070C0"/>
                </a:solidFill>
                <a:latin typeface="Calibri" panose="020F0502020204030204" pitchFamily="34" charset="0"/>
                <a:cs typeface="Calibri" panose="020F0502020204030204" pitchFamily="34" charset="0"/>
              </a:rPr>
              <a:t>- Des partenariats</a:t>
            </a:r>
          </a:p>
          <a:p>
            <a:pPr marL="571500" indent="-571500">
              <a:buFontTx/>
              <a:buChar char="-"/>
            </a:pPr>
            <a:endParaRPr lang="fr-FR" sz="3600" b="1" dirty="0">
              <a:solidFill>
                <a:srgbClr val="0070C0"/>
              </a:solidFill>
              <a:latin typeface="Calibri" panose="020F0502020204030204" pitchFamily="34" charset="0"/>
              <a:cs typeface="Calibri" panose="020F0502020204030204" pitchFamily="34" charset="0"/>
            </a:endParaRPr>
          </a:p>
          <a:p>
            <a:endParaRPr lang="fr-FR" sz="3600" b="1" dirty="0">
              <a:solidFill>
                <a:srgbClr val="0070C0"/>
              </a:solidFill>
              <a:latin typeface="Calibri" panose="020F0502020204030204" pitchFamily="34" charset="0"/>
              <a:cs typeface="Calibri" panose="020F0502020204030204" pitchFamily="34" charset="0"/>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76023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1" y="1841508"/>
            <a:ext cx="32031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dirty="0">
                <a:hlinkClick r:id="rId2" tooltip="Sciences Po Strasbourg - Université de Strasbourg"/>
              </a:rPr>
              <a:t>Sciences Po </a:t>
            </a:r>
            <a:r>
              <a:rPr lang="fr-FR" b="1" dirty="0" err="1">
                <a:hlinkClick r:id="rId2" tooltip="Sciences Po Strasbourg - Université de Strasbourg"/>
              </a:rPr>
              <a:t>Strasbourg</a:t>
            </a:r>
            <a:r>
              <a:rPr lang="fr-FR" dirty="0" err="1"/>
              <a:t>École</a:t>
            </a:r>
            <a:r>
              <a:rPr lang="fr-FR" dirty="0" err="1">
                <a:hlinkClick r:id="rId3" tooltip="Université de Strasbourg"/>
              </a:rPr>
              <a:t>de</a:t>
            </a:r>
            <a:r>
              <a:rPr lang="fr-FR" dirty="0">
                <a:hlinkClick r:id="rId3" tooltip="Université de Strasbourg"/>
              </a:rPr>
              <a:t> l'Université de Strasbourg</a:t>
            </a:r>
            <a:endParaRPr lang="fr-FR" dirty="0"/>
          </a:p>
        </p:txBody>
      </p:sp>
      <p:pic>
        <p:nvPicPr>
          <p:cNvPr id="3074" name="Picture 2">
            <a:extLst>
              <a:ext uri="{FF2B5EF4-FFF2-40B4-BE49-F238E27FC236}">
                <a16:creationId xmlns:a16="http://schemas.microsoft.com/office/drawing/2014/main" id="{7E4E448F-966E-4545-9A41-F20C9D31D1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43" y="589852"/>
            <a:ext cx="1790638" cy="61211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0661F7E4-0FAD-9447-9C09-D6D9E53703A3}"/>
              </a:ext>
            </a:extLst>
          </p:cNvPr>
          <p:cNvPicPr>
            <a:picLocks noChangeAspect="1"/>
          </p:cNvPicPr>
          <p:nvPr/>
        </p:nvPicPr>
        <p:blipFill>
          <a:blip r:embed="rId5"/>
          <a:stretch>
            <a:fillRect/>
          </a:stretch>
        </p:blipFill>
        <p:spPr>
          <a:xfrm>
            <a:off x="2920265" y="296215"/>
            <a:ext cx="1066800" cy="1066800"/>
          </a:xfrm>
          <a:prstGeom prst="rect">
            <a:avLst/>
          </a:prstGeom>
        </p:spPr>
      </p:pic>
      <p:pic>
        <p:nvPicPr>
          <p:cNvPr id="8" name="Image 7">
            <a:extLst>
              <a:ext uri="{FF2B5EF4-FFF2-40B4-BE49-F238E27FC236}">
                <a16:creationId xmlns:a16="http://schemas.microsoft.com/office/drawing/2014/main" id="{2B6BDA55-DF28-684A-BA38-F5456D937CD7}"/>
              </a:ext>
            </a:extLst>
          </p:cNvPr>
          <p:cNvPicPr>
            <a:picLocks noChangeAspect="1"/>
          </p:cNvPicPr>
          <p:nvPr/>
        </p:nvPicPr>
        <p:blipFill>
          <a:blip r:embed="rId6"/>
          <a:stretch>
            <a:fillRect/>
          </a:stretch>
        </p:blipFill>
        <p:spPr>
          <a:xfrm>
            <a:off x="4527642" y="310780"/>
            <a:ext cx="1521623" cy="785893"/>
          </a:xfrm>
          <a:prstGeom prst="rect">
            <a:avLst/>
          </a:prstGeom>
        </p:spPr>
      </p:pic>
      <p:pic>
        <p:nvPicPr>
          <p:cNvPr id="9" name="Image 8">
            <a:extLst>
              <a:ext uri="{FF2B5EF4-FFF2-40B4-BE49-F238E27FC236}">
                <a16:creationId xmlns:a16="http://schemas.microsoft.com/office/drawing/2014/main" id="{60F6A6AF-09F2-C848-85C4-4FC9274A2BA2}"/>
              </a:ext>
            </a:extLst>
          </p:cNvPr>
          <p:cNvPicPr>
            <a:picLocks noChangeAspect="1"/>
          </p:cNvPicPr>
          <p:nvPr/>
        </p:nvPicPr>
        <p:blipFill>
          <a:blip r:embed="rId7"/>
          <a:stretch>
            <a:fillRect/>
          </a:stretch>
        </p:blipFill>
        <p:spPr>
          <a:xfrm>
            <a:off x="6786696" y="442860"/>
            <a:ext cx="1458109" cy="773509"/>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620FDF42-4475-5B4D-AC6C-B6FACC3AF9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4407" y="4424576"/>
            <a:ext cx="1679691" cy="945521"/>
          </a:xfrm>
          <a:prstGeom prst="rect">
            <a:avLst/>
          </a:prstGeom>
        </p:spPr>
      </p:pic>
      <p:pic>
        <p:nvPicPr>
          <p:cNvPr id="3075" name="Picture 3" descr="page1image2936619216">
            <a:extLst>
              <a:ext uri="{FF2B5EF4-FFF2-40B4-BE49-F238E27FC236}">
                <a16:creationId xmlns:a16="http://schemas.microsoft.com/office/drawing/2014/main" id="{C84A04D7-ABA5-7F40-BC89-85FF6FD184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902" y="4338496"/>
            <a:ext cx="1831722" cy="71977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hlinkClick r:id="rId10"/>
            <a:extLst>
              <a:ext uri="{FF2B5EF4-FFF2-40B4-BE49-F238E27FC236}">
                <a16:creationId xmlns:a16="http://schemas.microsoft.com/office/drawing/2014/main" id="{8DF26D2C-A937-1147-AA56-DA47F5B3710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9914" y="1970379"/>
            <a:ext cx="1525745" cy="70274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1" descr="Logotip en diferents formats - Universitat Autònoma de Barcelona - UAB  Barcelona">
            <a:extLst>
              <a:ext uri="{FF2B5EF4-FFF2-40B4-BE49-F238E27FC236}">
                <a16:creationId xmlns:a16="http://schemas.microsoft.com/office/drawing/2014/main" id="{42A9955B-1D49-D94F-B2DA-7EF1430BDC32}"/>
              </a:ext>
            </a:extLst>
          </p:cNvPr>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364857" y="3083467"/>
            <a:ext cx="1331835" cy="673754"/>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66748F04-C96F-B74C-817F-D222975391F2}"/>
              </a:ext>
            </a:extLst>
          </p:cNvPr>
          <p:cNvPicPr>
            <a:picLocks noChangeAspect="1"/>
          </p:cNvPicPr>
          <p:nvPr/>
        </p:nvPicPr>
        <p:blipFill>
          <a:blip r:embed="rId14"/>
          <a:stretch>
            <a:fillRect/>
          </a:stretch>
        </p:blipFill>
        <p:spPr>
          <a:xfrm>
            <a:off x="2364967" y="3010833"/>
            <a:ext cx="934296" cy="856438"/>
          </a:xfrm>
          <a:prstGeom prst="rect">
            <a:avLst/>
          </a:prstGeom>
        </p:spPr>
      </p:pic>
      <p:pic>
        <p:nvPicPr>
          <p:cNvPr id="21" name="Image 20">
            <a:extLst>
              <a:ext uri="{FF2B5EF4-FFF2-40B4-BE49-F238E27FC236}">
                <a16:creationId xmlns:a16="http://schemas.microsoft.com/office/drawing/2014/main" id="{D79BEDA8-B9F7-9D4D-84DF-7615E2BDAA9C}"/>
              </a:ext>
            </a:extLst>
          </p:cNvPr>
          <p:cNvPicPr>
            <a:picLocks noChangeAspect="1"/>
          </p:cNvPicPr>
          <p:nvPr/>
        </p:nvPicPr>
        <p:blipFill>
          <a:blip r:embed="rId15"/>
          <a:stretch>
            <a:fillRect/>
          </a:stretch>
        </p:blipFill>
        <p:spPr>
          <a:xfrm>
            <a:off x="6449248" y="2864362"/>
            <a:ext cx="1124700" cy="1230554"/>
          </a:xfrm>
          <a:prstGeom prst="rect">
            <a:avLst/>
          </a:prstGeom>
        </p:spPr>
      </p:pic>
      <p:pic>
        <p:nvPicPr>
          <p:cNvPr id="27" name="Image 26" descr="Une image contenant dessin, rouge&#10;&#10;Description générée automatiquement">
            <a:extLst>
              <a:ext uri="{FF2B5EF4-FFF2-40B4-BE49-F238E27FC236}">
                <a16:creationId xmlns:a16="http://schemas.microsoft.com/office/drawing/2014/main" id="{48D6E59C-6724-B14C-9BE6-C5C9FA11FD68}"/>
              </a:ext>
            </a:extLst>
          </p:cNvPr>
          <p:cNvPicPr/>
          <p:nvPr/>
        </p:nvPicPr>
        <p:blipFill>
          <a:blip r:embed="rId16"/>
          <a:stretch>
            <a:fillRect/>
          </a:stretch>
        </p:blipFill>
        <p:spPr>
          <a:xfrm>
            <a:off x="3748745" y="3289347"/>
            <a:ext cx="1953185" cy="551740"/>
          </a:xfrm>
          <a:prstGeom prst="rect">
            <a:avLst/>
          </a:prstGeom>
        </p:spPr>
      </p:pic>
      <p:pic>
        <p:nvPicPr>
          <p:cNvPr id="24" name="Image 23">
            <a:extLst>
              <a:ext uri="{FF2B5EF4-FFF2-40B4-BE49-F238E27FC236}">
                <a16:creationId xmlns:a16="http://schemas.microsoft.com/office/drawing/2014/main" id="{F268D13A-1A33-8744-9005-A6BE86DF5348}"/>
              </a:ext>
            </a:extLst>
          </p:cNvPr>
          <p:cNvPicPr>
            <a:picLocks noChangeAspect="1"/>
          </p:cNvPicPr>
          <p:nvPr/>
        </p:nvPicPr>
        <p:blipFill>
          <a:blip r:embed="rId17"/>
          <a:stretch>
            <a:fillRect/>
          </a:stretch>
        </p:blipFill>
        <p:spPr>
          <a:xfrm>
            <a:off x="7613935" y="1767126"/>
            <a:ext cx="860636" cy="666299"/>
          </a:xfrm>
          <a:prstGeom prst="rect">
            <a:avLst/>
          </a:prstGeom>
        </p:spPr>
      </p:pic>
      <p:pic>
        <p:nvPicPr>
          <p:cNvPr id="25" name="Image 24">
            <a:extLst>
              <a:ext uri="{FF2B5EF4-FFF2-40B4-BE49-F238E27FC236}">
                <a16:creationId xmlns:a16="http://schemas.microsoft.com/office/drawing/2014/main" id="{E9D46E61-D3BD-3246-9C51-27421FDBB9E6}"/>
              </a:ext>
            </a:extLst>
          </p:cNvPr>
          <p:cNvPicPr>
            <a:picLocks noChangeAspect="1"/>
          </p:cNvPicPr>
          <p:nvPr/>
        </p:nvPicPr>
        <p:blipFill>
          <a:blip r:embed="rId18"/>
          <a:stretch>
            <a:fillRect/>
          </a:stretch>
        </p:blipFill>
        <p:spPr>
          <a:xfrm>
            <a:off x="2289654" y="4573056"/>
            <a:ext cx="2594995" cy="420316"/>
          </a:xfrm>
          <a:prstGeom prst="rect">
            <a:avLst/>
          </a:prstGeom>
        </p:spPr>
      </p:pic>
      <p:pic>
        <p:nvPicPr>
          <p:cNvPr id="22" name="Image 2" descr="LOGO IEC DP(7)">
            <a:extLst>
              <a:ext uri="{FF2B5EF4-FFF2-40B4-BE49-F238E27FC236}">
                <a16:creationId xmlns:a16="http://schemas.microsoft.com/office/drawing/2014/main" id="{118121A2-BB42-7F4E-ABFF-EFECF23026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721" y="5566964"/>
            <a:ext cx="1726941" cy="748690"/>
          </a:xfrm>
          <a:prstGeom prst="rect">
            <a:avLst/>
          </a:prstGeom>
          <a:noFill/>
          <a:extLst>
            <a:ext uri="{909E8E84-426E-40DD-AFC4-6F175D3DCCD1}">
              <a14:hiddenFill xmlns:a14="http://schemas.microsoft.com/office/drawing/2010/main">
                <a:solidFill>
                  <a:srgbClr val="FFFFFF"/>
                </a:solidFill>
              </a14:hiddenFill>
            </a:ext>
          </a:extLst>
        </p:spPr>
      </p:pic>
      <p:pic>
        <p:nvPicPr>
          <p:cNvPr id="26" name="Espace réservé du contenu 4">
            <a:extLst>
              <a:ext uri="{FF2B5EF4-FFF2-40B4-BE49-F238E27FC236}">
                <a16:creationId xmlns:a16="http://schemas.microsoft.com/office/drawing/2014/main" id="{CFAC4610-7A9E-B249-8067-22C1F40CAAD0}"/>
              </a:ext>
            </a:extLst>
          </p:cNvPr>
          <p:cNvPicPr/>
          <p:nvPr/>
        </p:nvPicPr>
        <p:blipFill>
          <a:blip r:embed="rId20"/>
          <a:stretch>
            <a:fillRect/>
          </a:stretch>
        </p:blipFill>
        <p:spPr>
          <a:xfrm>
            <a:off x="2650992" y="5693987"/>
            <a:ext cx="1297780" cy="704592"/>
          </a:xfrm>
          <a:prstGeom prst="rect">
            <a:avLst/>
          </a:prstGeom>
          <a:blipFill dpi="0" rotWithShape="1">
            <a:blip r:embed="rId21">
              <a:alphaModFix amt="85000"/>
            </a:blip>
            <a:srcRect/>
            <a:tile tx="0" ty="0" sx="100000" sy="100000" flip="none" algn="tl"/>
          </a:blipFill>
        </p:spPr>
      </p:pic>
      <p:pic>
        <p:nvPicPr>
          <p:cNvPr id="28" name="Image 27">
            <a:extLst>
              <a:ext uri="{FF2B5EF4-FFF2-40B4-BE49-F238E27FC236}">
                <a16:creationId xmlns:a16="http://schemas.microsoft.com/office/drawing/2014/main" id="{6CBCC8E1-C0CA-6D48-A6EC-68F2BBA41F1E}"/>
              </a:ext>
            </a:extLst>
          </p:cNvPr>
          <p:cNvPicPr/>
          <p:nvPr/>
        </p:nvPicPr>
        <p:blipFill>
          <a:blip r:embed="rId22"/>
          <a:stretch>
            <a:fillRect/>
          </a:stretch>
        </p:blipFill>
        <p:spPr>
          <a:xfrm>
            <a:off x="4591121" y="5819326"/>
            <a:ext cx="1844040" cy="538480"/>
          </a:xfrm>
          <a:prstGeom prst="rect">
            <a:avLst/>
          </a:prstGeom>
        </p:spPr>
      </p:pic>
      <p:pic>
        <p:nvPicPr>
          <p:cNvPr id="29" name="Image 5">
            <a:extLst>
              <a:ext uri="{FF2B5EF4-FFF2-40B4-BE49-F238E27FC236}">
                <a16:creationId xmlns:a16="http://schemas.microsoft.com/office/drawing/2014/main" id="{AAD567DA-5F55-EF48-9AA6-BA3D55901D7A}"/>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457534" y="5668155"/>
            <a:ext cx="1229068" cy="8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3ACCFB86-9301-E24C-B995-396F5E33CB5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05659" y="4345590"/>
            <a:ext cx="1682174" cy="841087"/>
          </a:xfrm>
          <a:prstGeom prst="rect">
            <a:avLst/>
          </a:prstGeom>
        </p:spPr>
      </p:pic>
    </p:spTree>
    <p:extLst>
      <p:ext uri="{BB962C8B-B14F-4D97-AF65-F5344CB8AC3E}">
        <p14:creationId xmlns:p14="http://schemas.microsoft.com/office/powerpoint/2010/main" val="413291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3" y="5004498"/>
            <a:ext cx="3456384" cy="1208489"/>
          </a:xfrm>
        </p:spPr>
        <p:txBody>
          <a:bodyPr/>
          <a:lstStyle/>
          <a:p>
            <a:endParaRPr lang="fr-FR" dirty="0"/>
          </a:p>
          <a:p>
            <a:endParaRPr lang="fr-FR" dirty="0"/>
          </a:p>
        </p:txBody>
      </p:sp>
      <p:sp>
        <p:nvSpPr>
          <p:cNvPr id="4" name="Espace réservé de la date 3">
            <a:extLst>
              <a:ext uri="{FF2B5EF4-FFF2-40B4-BE49-F238E27FC236}">
                <a16:creationId xmlns:a16="http://schemas.microsoft.com/office/drawing/2014/main" id="{E6F4CA83-A1DB-F741-8B36-827CD4EF3400}"/>
              </a:ext>
            </a:extLst>
          </p:cNvPr>
          <p:cNvSpPr>
            <a:spLocks noGrp="1"/>
          </p:cNvSpPr>
          <p:nvPr>
            <p:ph type="dt" sz="half" idx="10"/>
          </p:nvPr>
        </p:nvSpPr>
        <p:spPr>
          <a:xfrm>
            <a:off x="5899648" y="5540198"/>
            <a:ext cx="2144605" cy="1022586"/>
          </a:xfrm>
        </p:spPr>
        <p:txBody>
          <a:bodyPr/>
          <a:lstStyle/>
          <a:p>
            <a:fld id="{9FE79B97-CCF1-4146-862C-64B456B3A369}" type="datetime1">
              <a:rPr lang="fr-FR" smtClean="0"/>
              <a:pPr/>
              <a:t>06/10/2022</a:t>
            </a:fld>
            <a:endParaRPr lang="fr-FR" dirty="0"/>
          </a:p>
        </p:txBody>
      </p:sp>
      <p:sp>
        <p:nvSpPr>
          <p:cNvPr id="6" name="Espace réservé du numéro de diapositive 5">
            <a:extLst>
              <a:ext uri="{FF2B5EF4-FFF2-40B4-BE49-F238E27FC236}">
                <a16:creationId xmlns:a16="http://schemas.microsoft.com/office/drawing/2014/main" id="{E3E71764-A704-C048-9A2B-B20E669EFF82}"/>
              </a:ext>
            </a:extLst>
          </p:cNvPr>
          <p:cNvSpPr>
            <a:spLocks noGrp="1"/>
          </p:cNvSpPr>
          <p:nvPr>
            <p:ph type="sldNum" sz="quarter" idx="12"/>
          </p:nvPr>
        </p:nvSpPr>
        <p:spPr>
          <a:xfrm>
            <a:off x="8240112" y="6217920"/>
            <a:ext cx="365760" cy="365760"/>
          </a:xfrm>
        </p:spPr>
        <p:txBody>
          <a:bodyPr/>
          <a:lstStyle/>
          <a:p>
            <a:fld id="{5EA26336-B36A-4701-8473-D3806C8B122B}" type="slidenum">
              <a:rPr lang="fr-FR" smtClean="0"/>
              <a:pPr/>
              <a:t>2</a:t>
            </a:fld>
            <a:endParaRPr lang="fr-FR" dirty="0"/>
          </a:p>
        </p:txBody>
      </p:sp>
      <p:pic>
        <p:nvPicPr>
          <p:cNvPr id="11" name="Image 2" descr="LOGO IEC DP(7)">
            <a:extLst>
              <a:ext uri="{FF2B5EF4-FFF2-40B4-BE49-F238E27FC236}">
                <a16:creationId xmlns:a16="http://schemas.microsoft.com/office/drawing/2014/main" id="{20F507B1-85B4-6146-A13C-F158DECE3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29" y="5710548"/>
            <a:ext cx="1905219" cy="825980"/>
          </a:xfrm>
          <a:prstGeom prst="rect">
            <a:avLst/>
          </a:prstGeom>
          <a:noFill/>
          <a:extLst>
            <a:ext uri="{909E8E84-426E-40DD-AFC4-6F175D3DCCD1}">
              <a14:hiddenFill xmlns:a14="http://schemas.microsoft.com/office/drawing/2010/main">
                <a:solidFill>
                  <a:srgbClr val="FFFFFF"/>
                </a:solidFill>
              </a14:hiddenFill>
            </a:ext>
          </a:extLst>
        </p:spPr>
      </p:pic>
      <p:pic>
        <p:nvPicPr>
          <p:cNvPr id="14" name="Espace réservé du contenu 4">
            <a:extLst>
              <a:ext uri="{FF2B5EF4-FFF2-40B4-BE49-F238E27FC236}">
                <a16:creationId xmlns:a16="http://schemas.microsoft.com/office/drawing/2014/main" id="{49FB0DFC-0919-2046-9C91-96CC302DFBD0}"/>
              </a:ext>
            </a:extLst>
          </p:cNvPr>
          <p:cNvPicPr/>
          <p:nvPr/>
        </p:nvPicPr>
        <p:blipFill>
          <a:blip r:embed="rId3"/>
          <a:stretch>
            <a:fillRect/>
          </a:stretch>
        </p:blipFill>
        <p:spPr>
          <a:xfrm>
            <a:off x="6372200" y="5710548"/>
            <a:ext cx="1875871" cy="836300"/>
          </a:xfrm>
          <a:prstGeom prst="rect">
            <a:avLst/>
          </a:prstGeom>
          <a:blipFill dpi="0" rotWithShape="1">
            <a:blip r:embed="rId4">
              <a:alphaModFix amt="85000"/>
            </a:blip>
            <a:srcRect/>
            <a:tile tx="0" ty="0" sx="100000" sy="100000" flip="none" algn="tl"/>
          </a:blipFill>
        </p:spPr>
      </p:pic>
      <p:sp>
        <p:nvSpPr>
          <p:cNvPr id="5" name="Rectangle 2">
            <a:extLst>
              <a:ext uri="{FF2B5EF4-FFF2-40B4-BE49-F238E27FC236}">
                <a16:creationId xmlns:a16="http://schemas.microsoft.com/office/drawing/2014/main" id="{70CF85E4-5F99-1343-BA28-7372175C3F1D}"/>
              </a:ext>
            </a:extLst>
          </p:cNvPr>
          <p:cNvSpPr>
            <a:spLocks noChangeArrowheads="1"/>
          </p:cNvSpPr>
          <p:nvPr/>
        </p:nvSpPr>
        <p:spPr bwMode="auto">
          <a:xfrm>
            <a:off x="-40301295" y="-45721"/>
            <a:ext cx="943064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2" name="Rectangle 4">
            <a:extLst>
              <a:ext uri="{FF2B5EF4-FFF2-40B4-BE49-F238E27FC236}">
                <a16:creationId xmlns:a16="http://schemas.microsoft.com/office/drawing/2014/main" id="{977881C3-8315-A447-B908-E2A8D7C142B9}"/>
              </a:ext>
            </a:extLst>
          </p:cNvPr>
          <p:cNvSpPr>
            <a:spLocks noChangeArrowheads="1"/>
          </p:cNvSpPr>
          <p:nvPr/>
        </p:nvSpPr>
        <p:spPr bwMode="auto">
          <a:xfrm>
            <a:off x="3520462" y="5710548"/>
            <a:ext cx="1110989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7" name="Image 1" descr="Logotip en diferents formats - Universitat Autònoma de Barcelona - UAB  Barcelona">
            <a:extLst>
              <a:ext uri="{FF2B5EF4-FFF2-40B4-BE49-F238E27FC236}">
                <a16:creationId xmlns:a16="http://schemas.microsoft.com/office/drawing/2014/main" id="{F5DFCFDE-D858-124C-9B9D-55E871AF2F0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520463" y="5462662"/>
            <a:ext cx="2021384" cy="102258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64C2B12D-82E8-A547-873D-BFE057115238}"/>
              </a:ext>
            </a:extLst>
          </p:cNvPr>
          <p:cNvSpPr txBox="1"/>
          <p:nvPr/>
        </p:nvSpPr>
        <p:spPr>
          <a:xfrm>
            <a:off x="0" y="272259"/>
            <a:ext cx="8964488" cy="2308324"/>
          </a:xfrm>
          <a:prstGeom prst="rect">
            <a:avLst/>
          </a:prstGeom>
          <a:noFill/>
        </p:spPr>
        <p:txBody>
          <a:bodyPr wrap="square" rtlCol="0">
            <a:spAutoFit/>
          </a:bodyPr>
          <a:lstStyle/>
          <a:p>
            <a:endParaRPr lang="fr-FR" sz="2800" dirty="0">
              <a:solidFill>
                <a:srgbClr val="0070C0"/>
              </a:solidFill>
              <a:latin typeface="Calibri" panose="020F0502020204030204" pitchFamily="34" charset="0"/>
              <a:cs typeface="Calibri" panose="020F0502020204030204" pitchFamily="34" charset="0"/>
            </a:endParaRPr>
          </a:p>
          <a:p>
            <a:pPr algn="ctr"/>
            <a:r>
              <a:rPr lang="it-IT" sz="3200" b="1" dirty="0" err="1">
                <a:solidFill>
                  <a:srgbClr val="0070C0"/>
                </a:solidFill>
                <a:latin typeface="Calibri" panose="020F0502020204030204" pitchFamily="34" charset="0"/>
                <a:cs typeface="Calibri" panose="020F0502020204030204" pitchFamily="34" charset="0"/>
              </a:rPr>
              <a:t>Barcelone</a:t>
            </a:r>
            <a:r>
              <a:rPr lang="it-IT" sz="3200" b="1" dirty="0">
                <a:solidFill>
                  <a:srgbClr val="0070C0"/>
                </a:solidFill>
                <a:latin typeface="Calibri" panose="020F0502020204030204" pitchFamily="34" charset="0"/>
                <a:cs typeface="Calibri" panose="020F0502020204030204" pitchFamily="34" charset="0"/>
              </a:rPr>
              <a:t> </a:t>
            </a:r>
          </a:p>
          <a:p>
            <a:pPr algn="ctr"/>
            <a:r>
              <a:rPr lang="it-IT" sz="2800" b="1" dirty="0">
                <a:solidFill>
                  <a:srgbClr val="0070C0"/>
                </a:solidFill>
                <a:latin typeface="Calibri" panose="020F0502020204030204" pitchFamily="34" charset="0"/>
                <a:cs typeface="Calibri" panose="020F0502020204030204" pitchFamily="34" charset="0"/>
              </a:rPr>
              <a:t>25, 26, 27 </a:t>
            </a:r>
            <a:r>
              <a:rPr lang="it-IT" sz="2800" b="1" dirty="0" err="1">
                <a:solidFill>
                  <a:srgbClr val="0070C0"/>
                </a:solidFill>
                <a:latin typeface="Calibri" panose="020F0502020204030204" pitchFamily="34" charset="0"/>
                <a:cs typeface="Calibri" panose="020F0502020204030204" pitchFamily="34" charset="0"/>
              </a:rPr>
              <a:t>janvier</a:t>
            </a:r>
            <a:r>
              <a:rPr lang="it-IT" sz="2800" b="1" dirty="0">
                <a:solidFill>
                  <a:srgbClr val="0070C0"/>
                </a:solidFill>
                <a:latin typeface="Calibri" panose="020F0502020204030204" pitchFamily="34" charset="0"/>
                <a:cs typeface="Calibri" panose="020F0502020204030204" pitchFamily="34" charset="0"/>
              </a:rPr>
              <a:t>, gennaio, </a:t>
            </a:r>
            <a:r>
              <a:rPr lang="it-IT" sz="2800" b="1" dirty="0" err="1">
                <a:solidFill>
                  <a:srgbClr val="0070C0"/>
                </a:solidFill>
                <a:latin typeface="Calibri" panose="020F0502020204030204" pitchFamily="34" charset="0"/>
                <a:cs typeface="Calibri" panose="020F0502020204030204" pitchFamily="34" charset="0"/>
              </a:rPr>
              <a:t>gener</a:t>
            </a:r>
            <a:r>
              <a:rPr lang="it-IT" sz="2800" b="1" dirty="0">
                <a:solidFill>
                  <a:srgbClr val="0070C0"/>
                </a:solidFill>
                <a:latin typeface="Calibri" panose="020F0502020204030204" pitchFamily="34" charset="0"/>
                <a:cs typeface="Calibri" panose="020F0502020204030204" pitchFamily="34" charset="0"/>
              </a:rPr>
              <a:t>, </a:t>
            </a:r>
            <a:r>
              <a:rPr lang="it-IT" sz="2800" b="1" dirty="0" err="1">
                <a:solidFill>
                  <a:srgbClr val="0070C0"/>
                </a:solidFill>
                <a:latin typeface="Calibri" panose="020F0502020204030204" pitchFamily="34" charset="0"/>
                <a:cs typeface="Calibri" panose="020F0502020204030204" pitchFamily="34" charset="0"/>
              </a:rPr>
              <a:t>january</a:t>
            </a:r>
            <a:r>
              <a:rPr lang="it-IT" sz="2800" b="1" dirty="0">
                <a:solidFill>
                  <a:srgbClr val="0070C0"/>
                </a:solidFill>
                <a:latin typeface="Calibri" panose="020F0502020204030204" pitchFamily="34" charset="0"/>
                <a:cs typeface="Calibri" panose="020F0502020204030204" pitchFamily="34" charset="0"/>
              </a:rPr>
              <a:t> 2023</a:t>
            </a:r>
          </a:p>
          <a:p>
            <a:pPr algn="ctr"/>
            <a:r>
              <a:rPr lang="it-IT" sz="2800" b="1" dirty="0" err="1">
                <a:solidFill>
                  <a:srgbClr val="0070C0"/>
                </a:solidFill>
                <a:latin typeface="Calibri" panose="020F0502020204030204" pitchFamily="34" charset="0"/>
                <a:cs typeface="Calibri" panose="020F0502020204030204" pitchFamily="34" charset="0"/>
              </a:rPr>
              <a:t>Universitat</a:t>
            </a:r>
            <a:r>
              <a:rPr lang="it-IT" sz="2800" b="1" dirty="0">
                <a:solidFill>
                  <a:srgbClr val="0070C0"/>
                </a:solidFill>
                <a:latin typeface="Calibri" panose="020F0502020204030204" pitchFamily="34" charset="0"/>
                <a:cs typeface="Calibri" panose="020F0502020204030204" pitchFamily="34" charset="0"/>
              </a:rPr>
              <a:t> Autonoma de </a:t>
            </a:r>
            <a:r>
              <a:rPr lang="it-IT" sz="2800" b="1" dirty="0" err="1">
                <a:solidFill>
                  <a:srgbClr val="0070C0"/>
                </a:solidFill>
                <a:latin typeface="Calibri" panose="020F0502020204030204" pitchFamily="34" charset="0"/>
                <a:cs typeface="Calibri" panose="020F0502020204030204" pitchFamily="34" charset="0"/>
              </a:rPr>
              <a:t>Barcelona</a:t>
            </a:r>
            <a:endParaRPr lang="fr-FR" sz="2800" dirty="0">
              <a:solidFill>
                <a:srgbClr val="0070C0"/>
              </a:solidFill>
              <a:latin typeface="Calibri" panose="020F0502020204030204" pitchFamily="34" charset="0"/>
              <a:cs typeface="Calibri" panose="020F0502020204030204" pitchFamily="34" charset="0"/>
            </a:endParaRPr>
          </a:p>
          <a:p>
            <a:endParaRPr lang="fr-FR" sz="2800" dirty="0">
              <a:solidFill>
                <a:srgbClr val="0070C0"/>
              </a:solidFill>
              <a:latin typeface="Calibri" panose="020F0502020204030204" pitchFamily="34" charset="0"/>
              <a:cs typeface="Calibri" panose="020F0502020204030204" pitchFamily="34" charset="0"/>
            </a:endParaRPr>
          </a:p>
        </p:txBody>
      </p:sp>
      <p:pic>
        <p:nvPicPr>
          <p:cNvPr id="13" name="Image 12" descr="Une image contenant extérieur, lieu de culte, église, toit&#10;&#10;Description générée automatiquement">
            <a:extLst>
              <a:ext uri="{FF2B5EF4-FFF2-40B4-BE49-F238E27FC236}">
                <a16:creationId xmlns:a16="http://schemas.microsoft.com/office/drawing/2014/main" id="{4A936F58-61EF-0348-83E6-F565C994690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85872" y="2573063"/>
            <a:ext cx="1905219" cy="2431435"/>
          </a:xfrm>
          <a:prstGeom prst="rect">
            <a:avLst/>
          </a:prstGeom>
        </p:spPr>
      </p:pic>
      <p:pic>
        <p:nvPicPr>
          <p:cNvPr id="16" name="Image 15" descr="Une image contenant plante, villégiature&#10;&#10;Description générée automatiquement">
            <a:extLst>
              <a:ext uri="{FF2B5EF4-FFF2-40B4-BE49-F238E27FC236}">
                <a16:creationId xmlns:a16="http://schemas.microsoft.com/office/drawing/2014/main" id="{1C23FA10-3311-164A-89B4-AFAE03665382}"/>
              </a:ext>
            </a:extLst>
          </p:cNvPr>
          <p:cNvPicPr/>
          <p:nvPr/>
        </p:nvPicPr>
        <p:blipFill>
          <a:blip r:embed="rId8">
            <a:extLst>
              <a:ext uri="{28A0092B-C50C-407E-A947-70E740481C1C}">
                <a14:useLocalDpi xmlns:a14="http://schemas.microsoft.com/office/drawing/2010/main" val="0"/>
              </a:ext>
            </a:extLst>
          </a:blip>
          <a:stretch>
            <a:fillRect/>
          </a:stretch>
        </p:blipFill>
        <p:spPr>
          <a:xfrm>
            <a:off x="4760121" y="2885688"/>
            <a:ext cx="2934335" cy="1986280"/>
          </a:xfrm>
          <a:prstGeom prst="rect">
            <a:avLst/>
          </a:prstGeom>
        </p:spPr>
      </p:pic>
    </p:spTree>
    <p:extLst>
      <p:ext uri="{BB962C8B-B14F-4D97-AF65-F5344CB8AC3E}">
        <p14:creationId xmlns:p14="http://schemas.microsoft.com/office/powerpoint/2010/main" val="253974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ctrTitle"/>
          </p:nvPr>
        </p:nvSpPr>
        <p:spPr>
          <a:xfrm>
            <a:off x="480051" y="640080"/>
            <a:ext cx="8183897" cy="5413247"/>
          </a:xfrm>
          <a:ln>
            <a:noFill/>
          </a:ln>
        </p:spPr>
        <p:txBody>
          <a:bodyPr>
            <a:normAutofit fontScale="90000"/>
          </a:bodyPr>
          <a:lstStyle/>
          <a:p>
            <a:pPr algn="l"/>
            <a:br>
              <a:rPr lang="fr-FR" sz="1100" b="1" dirty="0"/>
            </a:br>
            <a:br>
              <a:rPr lang="fr-FR" sz="1100" b="1" dirty="0"/>
            </a:br>
            <a:br>
              <a:rPr lang="fr-FR" sz="1100" b="1" dirty="0"/>
            </a:br>
            <a:br>
              <a:rPr lang="fr-FR" sz="1100" b="1" dirty="0"/>
            </a:br>
            <a:br>
              <a:rPr lang="fr-FR" sz="1100" b="1" dirty="0"/>
            </a:br>
            <a:br>
              <a:rPr lang="fr-FR" sz="2700" b="1" dirty="0">
                <a:solidFill>
                  <a:srgbClr val="0070C0"/>
                </a:solidFill>
              </a:rPr>
            </a:br>
            <a:br>
              <a:rPr lang="fr-FR" sz="2700" b="1" dirty="0">
                <a:solidFill>
                  <a:srgbClr val="0070C0"/>
                </a:solidFill>
              </a:rPr>
            </a:br>
            <a:br>
              <a:rPr lang="fr-FR" sz="2700" b="1" dirty="0">
                <a:solidFill>
                  <a:srgbClr val="0070C0"/>
                </a:solidFill>
              </a:rPr>
            </a:br>
            <a:r>
              <a:rPr lang="fr-FR" sz="2200" b="1" dirty="0">
                <a:solidFill>
                  <a:srgbClr val="0070C0"/>
                </a:solidFill>
              </a:rPr>
              <a:t>Aix-Marseille-Université</a:t>
            </a:r>
            <a:r>
              <a:rPr lang="fr-FR" sz="2200" dirty="0">
                <a:solidFill>
                  <a:srgbClr val="0070C0"/>
                </a:solidFill>
              </a:rPr>
              <a:t> (AMU) </a:t>
            </a:r>
            <a:br>
              <a:rPr lang="fr-FR" sz="2200" dirty="0">
                <a:solidFill>
                  <a:srgbClr val="0070C0"/>
                </a:solidFill>
              </a:rPr>
            </a:br>
            <a:br>
              <a:rPr lang="fr-FR" sz="2200" b="1" dirty="0">
                <a:solidFill>
                  <a:srgbClr val="0070C0"/>
                </a:solidFill>
              </a:rPr>
            </a:br>
            <a:r>
              <a:rPr lang="fr-FR" sz="2200" dirty="0">
                <a:solidFill>
                  <a:srgbClr val="0070C0"/>
                </a:solidFill>
              </a:rPr>
              <a:t>- Management et évaluation de l’action</a:t>
            </a:r>
            <a:br>
              <a:rPr lang="fr-FR" sz="2200" dirty="0">
                <a:solidFill>
                  <a:srgbClr val="0070C0"/>
                </a:solidFill>
              </a:rPr>
            </a:br>
            <a:r>
              <a:rPr lang="fr-FR" sz="2200" dirty="0">
                <a:solidFill>
                  <a:srgbClr val="0070C0"/>
                </a:solidFill>
              </a:rPr>
              <a:t>  publique - Mme F. </a:t>
            </a:r>
            <a:r>
              <a:rPr lang="fr-FR" sz="2200" dirty="0" err="1">
                <a:solidFill>
                  <a:srgbClr val="0070C0"/>
                </a:solidFill>
              </a:rPr>
              <a:t>Kandil</a:t>
            </a:r>
            <a:br>
              <a:rPr lang="fr-FR" sz="2200" dirty="0">
                <a:solidFill>
                  <a:srgbClr val="0070C0"/>
                </a:solidFill>
              </a:rPr>
            </a:br>
            <a:r>
              <a:rPr lang="fr-FR" sz="2200" dirty="0">
                <a:solidFill>
                  <a:srgbClr val="0070C0"/>
                </a:solidFill>
              </a:rPr>
              <a:t>  </a:t>
            </a:r>
            <a:br>
              <a:rPr lang="fr-FR" sz="2200">
                <a:solidFill>
                  <a:srgbClr val="0070C0"/>
                </a:solidFill>
              </a:rPr>
            </a:br>
            <a:r>
              <a:rPr lang="fr-FR" sz="2200">
                <a:solidFill>
                  <a:srgbClr val="0070C0"/>
                </a:solidFill>
              </a:rPr>
              <a:t>-</a:t>
            </a:r>
            <a:r>
              <a:rPr lang="fr-FR"/>
              <a:t> </a:t>
            </a:r>
            <a:r>
              <a:rPr lang="fr-FR" sz="2200">
                <a:solidFill>
                  <a:srgbClr val="0070C0"/>
                </a:solidFill>
              </a:rPr>
              <a:t>Développement </a:t>
            </a:r>
            <a:r>
              <a:rPr lang="fr-FR" sz="2200" dirty="0">
                <a:solidFill>
                  <a:srgbClr val="0070C0"/>
                </a:solidFill>
              </a:rPr>
              <a:t>durable et </a:t>
            </a:r>
            <a:r>
              <a:rPr lang="fr-FR" sz="2200">
                <a:solidFill>
                  <a:srgbClr val="0070C0"/>
                </a:solidFill>
              </a:rPr>
              <a:t>gouvernance de</a:t>
            </a:r>
            <a:br>
              <a:rPr lang="fr-FR" sz="2200">
                <a:solidFill>
                  <a:srgbClr val="0070C0"/>
                </a:solidFill>
              </a:rPr>
            </a:br>
            <a:r>
              <a:rPr lang="fr-FR" sz="2200">
                <a:solidFill>
                  <a:srgbClr val="0070C0"/>
                </a:solidFill>
              </a:rPr>
              <a:t>  </a:t>
            </a:r>
            <a:r>
              <a:rPr lang="fr-FR" sz="2200" dirty="0">
                <a:solidFill>
                  <a:srgbClr val="0070C0"/>
                </a:solidFill>
              </a:rPr>
              <a:t>projets en Méditerranée et </a:t>
            </a:r>
            <a:r>
              <a:rPr lang="fr-FR" sz="2200">
                <a:solidFill>
                  <a:srgbClr val="0070C0"/>
                </a:solidFill>
              </a:rPr>
              <a:t>à l'international</a:t>
            </a:r>
            <a:br>
              <a:rPr lang="fr-FR" sz="2200" dirty="0">
                <a:solidFill>
                  <a:srgbClr val="0070C0"/>
                </a:solidFill>
              </a:rPr>
            </a:br>
            <a:r>
              <a:rPr lang="fr-FR" sz="2200" dirty="0">
                <a:solidFill>
                  <a:srgbClr val="0070C0"/>
                </a:solidFill>
              </a:rPr>
              <a:t>  Mme E. Moustier</a:t>
            </a:r>
            <a:br>
              <a:rPr lang="fr-FR" sz="2200" dirty="0">
                <a:solidFill>
                  <a:srgbClr val="0070C0"/>
                </a:solidFill>
              </a:rPr>
            </a:br>
            <a:br>
              <a:rPr lang="fr-FR" sz="2200" i="1" dirty="0">
                <a:solidFill>
                  <a:srgbClr val="0070C0"/>
                </a:solidFill>
              </a:rPr>
            </a:br>
            <a:r>
              <a:rPr lang="fr-FR" sz="2200" b="1" dirty="0">
                <a:solidFill>
                  <a:srgbClr val="0070C0"/>
                </a:solidFill>
              </a:rPr>
              <a:t>Artois</a:t>
            </a:r>
            <a:r>
              <a:rPr lang="fr-FR" sz="2200" dirty="0">
                <a:solidFill>
                  <a:srgbClr val="0070C0"/>
                </a:solidFill>
              </a:rPr>
              <a:t> – Arras </a:t>
            </a:r>
            <a:br>
              <a:rPr lang="fr-FR" sz="2200" dirty="0">
                <a:solidFill>
                  <a:srgbClr val="0070C0"/>
                </a:solidFill>
              </a:rPr>
            </a:br>
            <a:r>
              <a:rPr lang="fr-FR" sz="2200" dirty="0">
                <a:solidFill>
                  <a:srgbClr val="0070C0"/>
                </a:solidFill>
              </a:rPr>
              <a:t>- Développement des territoires</a:t>
            </a:r>
            <a:br>
              <a:rPr lang="fr-FR" sz="2200" dirty="0">
                <a:solidFill>
                  <a:srgbClr val="0070C0"/>
                </a:solidFill>
              </a:rPr>
            </a:br>
            <a:r>
              <a:rPr lang="fr-FR" sz="2200" dirty="0">
                <a:solidFill>
                  <a:srgbClr val="0070C0"/>
                </a:solidFill>
              </a:rPr>
              <a:t>   Aménagement et environnement. </a:t>
            </a:r>
            <a:br>
              <a:rPr lang="fr-FR" sz="2200" dirty="0">
                <a:solidFill>
                  <a:srgbClr val="0070C0"/>
                </a:solidFill>
              </a:rPr>
            </a:br>
            <a:r>
              <a:rPr lang="fr-FR" sz="2200" dirty="0">
                <a:solidFill>
                  <a:srgbClr val="0070C0"/>
                </a:solidFill>
              </a:rPr>
              <a:t>   M. B. </a:t>
            </a:r>
            <a:r>
              <a:rPr lang="fr-FR" sz="2200" dirty="0" err="1">
                <a:solidFill>
                  <a:srgbClr val="0070C0"/>
                </a:solidFill>
              </a:rPr>
              <a:t>Reitel</a:t>
            </a:r>
            <a:br>
              <a:rPr lang="fr-FR" sz="2200" dirty="0">
                <a:solidFill>
                  <a:srgbClr val="0070C0"/>
                </a:solidFill>
              </a:rPr>
            </a:br>
            <a:r>
              <a:rPr lang="fr-FR" sz="2700" dirty="0">
                <a:solidFill>
                  <a:srgbClr val="0070C0"/>
                </a:solidFill>
              </a:rPr>
              <a:t>  </a:t>
            </a:r>
            <a:br>
              <a:rPr lang="fr-FR" sz="2700" dirty="0">
                <a:solidFill>
                  <a:srgbClr val="0070C0"/>
                </a:solidFill>
              </a:rPr>
            </a:br>
            <a:br>
              <a:rPr lang="fr-FR" sz="2700" dirty="0">
                <a:solidFill>
                  <a:srgbClr val="0070C0"/>
                </a:solidFill>
              </a:rPr>
            </a:br>
            <a:br>
              <a:rPr lang="fr-FR" sz="1100" dirty="0"/>
            </a:br>
            <a:br>
              <a:rPr lang="fr-FR" sz="1100" dirty="0"/>
            </a:br>
            <a:br>
              <a:rPr lang="fr-FR" sz="1100" dirty="0"/>
            </a:br>
            <a:endParaRPr lang="fr-FR" sz="1100" b="1" dirty="0">
              <a:latin typeface="Times New Roman" pitchFamily="18" charset="0"/>
              <a:cs typeface="Times New Roman" pitchFamily="18" charset="0"/>
            </a:endParaRPr>
          </a:p>
        </p:txBody>
      </p:sp>
      <p:sp>
        <p:nvSpPr>
          <p:cNvPr id="3" name="Espace réservé de la date 2">
            <a:extLst>
              <a:ext uri="{FF2B5EF4-FFF2-40B4-BE49-F238E27FC236}">
                <a16:creationId xmlns:a16="http://schemas.microsoft.com/office/drawing/2014/main" id="{A7E50E21-1EEE-D44F-AA33-53B892E78F6B}"/>
              </a:ext>
            </a:extLst>
          </p:cNvPr>
          <p:cNvSpPr>
            <a:spLocks noGrp="1"/>
          </p:cNvSpPr>
          <p:nvPr>
            <p:ph type="dt" sz="half" idx="10"/>
          </p:nvPr>
        </p:nvSpPr>
        <p:spPr>
          <a:xfrm>
            <a:off x="5866071" y="6238816"/>
            <a:ext cx="2065310" cy="323968"/>
          </a:xfrm>
        </p:spPr>
        <p:txBody>
          <a:bodyPr>
            <a:normAutofit/>
          </a:bodyPr>
          <a:lstStyle/>
          <a:p>
            <a:pPr>
              <a:spcAft>
                <a:spcPts val="600"/>
              </a:spcAft>
            </a:pPr>
            <a:fld id="{05CD9C08-86B4-DA4D-B9D0-37F8CC45D0B5}" type="datetime1">
              <a:rPr lang="fr-FR" smtClean="0"/>
              <a:pPr>
                <a:spcAft>
                  <a:spcPts val="600"/>
                </a:spcAft>
              </a:pPr>
              <a:t>06/10/2022</a:t>
            </a:fld>
            <a:endParaRPr lang="fr-FR"/>
          </a:p>
        </p:txBody>
      </p:sp>
      <p:sp>
        <p:nvSpPr>
          <p:cNvPr id="5" name="Espace réservé du numéro de diapositive 4">
            <a:extLst>
              <a:ext uri="{FF2B5EF4-FFF2-40B4-BE49-F238E27FC236}">
                <a16:creationId xmlns:a16="http://schemas.microsoft.com/office/drawing/2014/main" id="{C2F11DAC-C895-CF4F-B8A8-A3DA9AE0306C}"/>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5EA26336-B36A-4701-8473-D3806C8B122B}" type="slidenum">
              <a:rPr lang="fr-FR" smtClean="0"/>
              <a:pPr>
                <a:lnSpc>
                  <a:spcPct val="90000"/>
                </a:lnSpc>
                <a:spcAft>
                  <a:spcPts val="600"/>
                </a:spcAft>
              </a:pPr>
              <a:t>20</a:t>
            </a:fld>
            <a:endParaRPr lang="fr-FR"/>
          </a:p>
        </p:txBody>
      </p:sp>
    </p:spTree>
    <p:extLst>
      <p:ext uri="{BB962C8B-B14F-4D97-AF65-F5344CB8AC3E}">
        <p14:creationId xmlns:p14="http://schemas.microsoft.com/office/powerpoint/2010/main" val="40902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0052" y="640080"/>
            <a:ext cx="8059302" cy="4791457"/>
          </a:xfrm>
          <a:ln>
            <a:noFill/>
          </a:ln>
        </p:spPr>
        <p:txBody>
          <a:bodyPr>
            <a:normAutofit fontScale="90000"/>
          </a:bodyPr>
          <a:lstStyle/>
          <a:p>
            <a:pPr algn="l"/>
            <a:br>
              <a:rPr lang="fr-FR" sz="1100" dirty="0"/>
            </a:br>
            <a:br>
              <a:rPr lang="fr-FR" sz="1100" dirty="0"/>
            </a:br>
            <a:br>
              <a:rPr lang="fr-FR" sz="1100" dirty="0"/>
            </a:br>
            <a:br>
              <a:rPr lang="fr-FR" sz="1100" dirty="0"/>
            </a:br>
            <a:br>
              <a:rPr lang="fr-FR" sz="1100" dirty="0"/>
            </a:br>
            <a:r>
              <a:rPr lang="fr-FR" sz="2700" dirty="0"/>
              <a:t> </a:t>
            </a:r>
            <a:br>
              <a:rPr lang="fr-FR" sz="2700" dirty="0"/>
            </a:br>
            <a:r>
              <a:rPr lang="fr-FR" sz="2200" b="1" dirty="0">
                <a:solidFill>
                  <a:srgbClr val="0070C0"/>
                </a:solidFill>
              </a:rPr>
              <a:t>Sienne (I)</a:t>
            </a:r>
            <a:br>
              <a:rPr lang="fr-FR" sz="2200" b="1" dirty="0">
                <a:solidFill>
                  <a:srgbClr val="0070C0"/>
                </a:solidFill>
              </a:rPr>
            </a:br>
            <a:r>
              <a:rPr lang="fr-FR" sz="2200" b="1" dirty="0">
                <a:solidFill>
                  <a:srgbClr val="0070C0"/>
                </a:solidFill>
              </a:rPr>
              <a:t>- </a:t>
            </a:r>
            <a:r>
              <a:rPr lang="fr-FR" sz="2200" dirty="0">
                <a:solidFill>
                  <a:srgbClr val="0070C0"/>
                </a:solidFill>
              </a:rPr>
              <a:t>Centro Linguistico  </a:t>
            </a:r>
            <a:r>
              <a:rPr lang="fr-FR" sz="2200" dirty="0" err="1">
                <a:solidFill>
                  <a:srgbClr val="0070C0"/>
                </a:solidFill>
              </a:rPr>
              <a:t>dell’Universita</a:t>
            </a:r>
            <a:r>
              <a:rPr lang="fr-FR" sz="2200" dirty="0">
                <a:solidFill>
                  <a:srgbClr val="0070C0"/>
                </a:solidFill>
              </a:rPr>
              <a:t>̀   </a:t>
            </a:r>
            <a:br>
              <a:rPr lang="fr-FR" sz="2200" dirty="0">
                <a:solidFill>
                  <a:srgbClr val="0070C0"/>
                </a:solidFill>
              </a:rPr>
            </a:br>
            <a:r>
              <a:rPr lang="fr-FR" sz="2200" dirty="0">
                <a:solidFill>
                  <a:srgbClr val="0070C0"/>
                </a:solidFill>
              </a:rPr>
              <a:t>  per </a:t>
            </a:r>
            <a:r>
              <a:rPr lang="fr-FR" sz="2200" dirty="0" err="1">
                <a:solidFill>
                  <a:srgbClr val="0070C0"/>
                </a:solidFill>
              </a:rPr>
              <a:t>Stranieri</a:t>
            </a:r>
            <a:r>
              <a:rPr lang="fr-FR" sz="2200" dirty="0">
                <a:solidFill>
                  <a:srgbClr val="0070C0"/>
                </a:solidFill>
              </a:rPr>
              <a:t>                                                                             </a:t>
            </a:r>
            <a:br>
              <a:rPr lang="fr-FR" sz="2200" dirty="0">
                <a:solidFill>
                  <a:srgbClr val="0070C0"/>
                </a:solidFill>
              </a:rPr>
            </a:br>
            <a:r>
              <a:rPr lang="fr-FR" sz="2200" dirty="0">
                <a:solidFill>
                  <a:srgbClr val="0070C0"/>
                </a:solidFill>
              </a:rPr>
              <a:t>  Mme C. Bagna et Mme L. </a:t>
            </a:r>
            <a:r>
              <a:rPr lang="fr-FR" sz="2200" dirty="0" err="1">
                <a:solidFill>
                  <a:srgbClr val="0070C0"/>
                </a:solidFill>
              </a:rPr>
              <a:t>Tronci</a:t>
            </a:r>
            <a:r>
              <a:rPr lang="fr-FR" sz="2200" dirty="0">
                <a:solidFill>
                  <a:srgbClr val="0070C0"/>
                </a:solidFill>
              </a:rPr>
              <a:t> </a:t>
            </a:r>
            <a:br>
              <a:rPr lang="fr-FR" sz="2200" dirty="0">
                <a:solidFill>
                  <a:srgbClr val="0070C0"/>
                </a:solidFill>
              </a:rPr>
            </a:br>
            <a:br>
              <a:rPr lang="fr-FR" sz="2200" dirty="0">
                <a:solidFill>
                  <a:srgbClr val="0070C0"/>
                </a:solidFill>
              </a:rPr>
            </a:br>
            <a:r>
              <a:rPr lang="fr-FR" sz="2200" b="1" dirty="0">
                <a:solidFill>
                  <a:srgbClr val="0070C0"/>
                </a:solidFill>
              </a:rPr>
              <a:t>Florence (I)</a:t>
            </a:r>
            <a:br>
              <a:rPr lang="fr-FR" sz="2200" b="1" dirty="0">
                <a:solidFill>
                  <a:srgbClr val="0070C0"/>
                </a:solidFill>
              </a:rPr>
            </a:br>
            <a:r>
              <a:rPr lang="fr-FR" sz="2200" b="1" dirty="0">
                <a:solidFill>
                  <a:srgbClr val="0070C0"/>
                </a:solidFill>
              </a:rPr>
              <a:t>- </a:t>
            </a:r>
            <a:r>
              <a:rPr lang="fr-FR" sz="2200" dirty="0" err="1">
                <a:solidFill>
                  <a:srgbClr val="0070C0"/>
                </a:solidFill>
              </a:rPr>
              <a:t>Laurea</a:t>
            </a:r>
            <a:r>
              <a:rPr lang="fr-FR" sz="2200" dirty="0">
                <a:solidFill>
                  <a:srgbClr val="0070C0"/>
                </a:solidFill>
              </a:rPr>
              <a:t> Magistrale in </a:t>
            </a:r>
            <a:r>
              <a:rPr lang="fr-FR" sz="2200" dirty="0" err="1">
                <a:solidFill>
                  <a:srgbClr val="0070C0"/>
                </a:solidFill>
              </a:rPr>
              <a:t>Relazioni</a:t>
            </a:r>
            <a:br>
              <a:rPr lang="fr-FR" sz="2200" dirty="0">
                <a:solidFill>
                  <a:srgbClr val="0070C0"/>
                </a:solidFill>
              </a:rPr>
            </a:br>
            <a:r>
              <a:rPr lang="fr-FR" sz="2200" dirty="0">
                <a:solidFill>
                  <a:srgbClr val="0070C0"/>
                </a:solidFill>
              </a:rPr>
              <a:t>  </a:t>
            </a:r>
            <a:r>
              <a:rPr lang="fr-FR" sz="2200" dirty="0" err="1">
                <a:solidFill>
                  <a:srgbClr val="0070C0"/>
                </a:solidFill>
              </a:rPr>
              <a:t>Internazionali</a:t>
            </a:r>
            <a:r>
              <a:rPr lang="fr-FR" sz="2200" dirty="0">
                <a:solidFill>
                  <a:srgbClr val="0070C0"/>
                </a:solidFill>
              </a:rPr>
              <a:t> e </a:t>
            </a:r>
            <a:r>
              <a:rPr lang="fr-FR" sz="2200" dirty="0" err="1">
                <a:solidFill>
                  <a:srgbClr val="0070C0"/>
                </a:solidFill>
              </a:rPr>
              <a:t>Studi</a:t>
            </a:r>
            <a:r>
              <a:rPr lang="fr-FR" sz="2200" dirty="0">
                <a:solidFill>
                  <a:srgbClr val="0070C0"/>
                </a:solidFill>
              </a:rPr>
              <a:t> </a:t>
            </a:r>
            <a:r>
              <a:rPr lang="fr-FR" sz="2200" dirty="0" err="1">
                <a:solidFill>
                  <a:srgbClr val="0070C0"/>
                </a:solidFill>
              </a:rPr>
              <a:t>Europei</a:t>
            </a:r>
            <a:br>
              <a:rPr lang="fr-FR" sz="2200" dirty="0">
                <a:solidFill>
                  <a:srgbClr val="0070C0"/>
                </a:solidFill>
              </a:rPr>
            </a:br>
            <a:r>
              <a:rPr lang="fr-FR" sz="2200" dirty="0">
                <a:solidFill>
                  <a:srgbClr val="0070C0"/>
                </a:solidFill>
              </a:rPr>
              <a:t>  Mme V. </a:t>
            </a:r>
            <a:r>
              <a:rPr lang="fr-FR" sz="2200" dirty="0" err="1">
                <a:solidFill>
                  <a:srgbClr val="0070C0"/>
                </a:solidFill>
              </a:rPr>
              <a:t>Fargion</a:t>
            </a:r>
            <a:r>
              <a:rPr lang="fr-FR" sz="2200" dirty="0">
                <a:solidFill>
                  <a:srgbClr val="0070C0"/>
                </a:solidFill>
              </a:rPr>
              <a:t> et Mme MD </a:t>
            </a:r>
            <a:r>
              <a:rPr lang="fr-FR" sz="2200" dirty="0" err="1">
                <a:solidFill>
                  <a:srgbClr val="0070C0"/>
                </a:solidFill>
              </a:rPr>
              <a:t>Tozzi</a:t>
            </a:r>
            <a:br>
              <a:rPr lang="fr-FR" sz="2200" dirty="0">
                <a:solidFill>
                  <a:srgbClr val="0070C0"/>
                </a:solidFill>
              </a:rPr>
            </a:br>
            <a:r>
              <a:rPr lang="fr-FR" sz="2200" dirty="0">
                <a:solidFill>
                  <a:srgbClr val="0070C0"/>
                </a:solidFill>
              </a:rPr>
              <a:t>  </a:t>
            </a:r>
            <a:br>
              <a:rPr lang="fr-FR" sz="2200" dirty="0">
                <a:solidFill>
                  <a:srgbClr val="0070C0"/>
                </a:solidFill>
              </a:rPr>
            </a:br>
            <a:r>
              <a:rPr lang="fr-FR" sz="2200" dirty="0">
                <a:solidFill>
                  <a:srgbClr val="0070C0"/>
                </a:solidFill>
              </a:rPr>
              <a:t> </a:t>
            </a:r>
            <a:r>
              <a:rPr lang="fr-FR" sz="2200" b="1" dirty="0" err="1">
                <a:solidFill>
                  <a:srgbClr val="0070C0"/>
                </a:solidFill>
              </a:rPr>
              <a:t>Hochschule</a:t>
            </a:r>
            <a:r>
              <a:rPr lang="fr-FR" sz="2200" b="1" dirty="0">
                <a:solidFill>
                  <a:srgbClr val="0070C0"/>
                </a:solidFill>
              </a:rPr>
              <a:t> de Kehl (D)</a:t>
            </a:r>
            <a:br>
              <a:rPr lang="fr-FR" sz="2200" b="1" dirty="0">
                <a:solidFill>
                  <a:srgbClr val="0070C0"/>
                </a:solidFill>
              </a:rPr>
            </a:br>
            <a:r>
              <a:rPr lang="fr-FR" sz="2200" b="1" dirty="0">
                <a:solidFill>
                  <a:srgbClr val="0070C0"/>
                </a:solidFill>
              </a:rPr>
              <a:t>   </a:t>
            </a:r>
            <a:r>
              <a:rPr lang="fr-FR" sz="2200" dirty="0">
                <a:solidFill>
                  <a:srgbClr val="0070C0"/>
                </a:solidFill>
              </a:rPr>
              <a:t>M. H. </a:t>
            </a:r>
            <a:r>
              <a:rPr lang="en-US" sz="2200" dirty="0" err="1">
                <a:solidFill>
                  <a:srgbClr val="0070C0"/>
                </a:solidFill>
              </a:rPr>
              <a:t>Drewello</a:t>
            </a:r>
            <a:r>
              <a:rPr lang="en-US" sz="2200" dirty="0">
                <a:solidFill>
                  <a:srgbClr val="0070C0"/>
                </a:solidFill>
              </a:rPr>
              <a:t> </a:t>
            </a:r>
            <a:br>
              <a:rPr lang="fr-FR" sz="2200" b="1" dirty="0">
                <a:solidFill>
                  <a:srgbClr val="0070C0"/>
                </a:solidFill>
              </a:rPr>
            </a:br>
            <a:r>
              <a:rPr lang="fr-FR" sz="2200" b="1" dirty="0">
                <a:solidFill>
                  <a:srgbClr val="0070C0"/>
                </a:solidFill>
              </a:rPr>
              <a:t>   ITIRI – Université de Strasbourg </a:t>
            </a:r>
            <a:br>
              <a:rPr lang="fr-FR" sz="2200" b="1" dirty="0">
                <a:solidFill>
                  <a:srgbClr val="0070C0"/>
                </a:solidFill>
              </a:rPr>
            </a:br>
            <a:r>
              <a:rPr lang="fr-FR" sz="2200" b="1" dirty="0">
                <a:solidFill>
                  <a:srgbClr val="0070C0"/>
                </a:solidFill>
              </a:rPr>
              <a:t>   </a:t>
            </a:r>
            <a:r>
              <a:rPr lang="fr-FR" sz="2200" dirty="0">
                <a:solidFill>
                  <a:srgbClr val="0070C0"/>
                </a:solidFill>
              </a:rPr>
              <a:t>Mme </a:t>
            </a:r>
            <a:r>
              <a:rPr lang="fr-FR" sz="2200" dirty="0" err="1">
                <a:solidFill>
                  <a:srgbClr val="0070C0"/>
                </a:solidFill>
              </a:rPr>
              <a:t>V.Hänsch-Hervieux</a:t>
            </a:r>
            <a:br>
              <a:rPr lang="fr-FR" sz="2200" b="1" dirty="0">
                <a:solidFill>
                  <a:srgbClr val="0070C0"/>
                </a:solidFill>
              </a:rPr>
            </a:br>
            <a:br>
              <a:rPr lang="fr-FR" sz="2700" dirty="0"/>
            </a:br>
            <a:br>
              <a:rPr lang="fr-FR" sz="2700" dirty="0"/>
            </a:br>
            <a:br>
              <a:rPr lang="fr-FR" sz="1100" dirty="0"/>
            </a:br>
            <a:br>
              <a:rPr lang="fr-FR" sz="1100" dirty="0"/>
            </a:br>
            <a:endParaRPr lang="fr-FR" sz="1100" b="1" dirty="0">
              <a:latin typeface="Times New Roman" pitchFamily="18" charset="0"/>
              <a:cs typeface="Times New Roman" pitchFamily="18" charset="0"/>
            </a:endParaRPr>
          </a:p>
        </p:txBody>
      </p:sp>
      <p:sp>
        <p:nvSpPr>
          <p:cNvPr id="4" name="Espace réservé du pied de page 3">
            <a:extLst>
              <a:ext uri="{FF2B5EF4-FFF2-40B4-BE49-F238E27FC236}">
                <a16:creationId xmlns:a16="http://schemas.microsoft.com/office/drawing/2014/main" id="{9C04DBA4-7407-6048-8D7E-BD0147C908A6}"/>
              </a:ext>
            </a:extLst>
          </p:cNvPr>
          <p:cNvSpPr>
            <a:spLocks noGrp="1"/>
          </p:cNvSpPr>
          <p:nvPr>
            <p:ph type="ftr" sz="quarter" idx="11"/>
          </p:nvPr>
        </p:nvSpPr>
        <p:spPr>
          <a:xfrm>
            <a:off x="1200150" y="6236208"/>
            <a:ext cx="4425891" cy="320040"/>
          </a:xfrm>
        </p:spPr>
        <p:txBody>
          <a:bodyPr>
            <a:normAutofit/>
          </a:bodyPr>
          <a:lstStyle/>
          <a:p>
            <a:endParaRPr lang="fr-FR"/>
          </a:p>
        </p:txBody>
      </p:sp>
      <p:sp>
        <p:nvSpPr>
          <p:cNvPr id="3" name="Espace réservé de la date 2">
            <a:extLst>
              <a:ext uri="{FF2B5EF4-FFF2-40B4-BE49-F238E27FC236}">
                <a16:creationId xmlns:a16="http://schemas.microsoft.com/office/drawing/2014/main" id="{60507EED-A9E6-114E-9C9A-0958E6D6E13A}"/>
              </a:ext>
            </a:extLst>
          </p:cNvPr>
          <p:cNvSpPr>
            <a:spLocks noGrp="1"/>
          </p:cNvSpPr>
          <p:nvPr>
            <p:ph type="dt" sz="half" idx="10"/>
          </p:nvPr>
        </p:nvSpPr>
        <p:spPr>
          <a:xfrm>
            <a:off x="5866071" y="6238816"/>
            <a:ext cx="2065310" cy="323968"/>
          </a:xfrm>
        </p:spPr>
        <p:txBody>
          <a:bodyPr>
            <a:normAutofit/>
          </a:bodyPr>
          <a:lstStyle/>
          <a:p>
            <a:pPr>
              <a:spcAft>
                <a:spcPts val="600"/>
              </a:spcAft>
            </a:pPr>
            <a:fld id="{AF5B1CCD-C1F5-3541-A74B-E0D68A6349E4}" type="datetime1">
              <a:rPr lang="fr-FR" smtClean="0"/>
              <a:pPr>
                <a:spcAft>
                  <a:spcPts val="600"/>
                </a:spcAft>
              </a:pPr>
              <a:t>06/10/2022</a:t>
            </a:fld>
            <a:endParaRPr lang="fr-FR"/>
          </a:p>
        </p:txBody>
      </p:sp>
      <p:sp>
        <p:nvSpPr>
          <p:cNvPr id="5" name="Espace réservé du numéro de diapositive 4">
            <a:extLst>
              <a:ext uri="{FF2B5EF4-FFF2-40B4-BE49-F238E27FC236}">
                <a16:creationId xmlns:a16="http://schemas.microsoft.com/office/drawing/2014/main" id="{D4508168-DEEC-A84E-AA83-D2FD604F2E32}"/>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5EA26336-B36A-4701-8473-D3806C8B122B}" type="slidenum">
              <a:rPr lang="fr-FR" smtClean="0"/>
              <a:pPr>
                <a:lnSpc>
                  <a:spcPct val="90000"/>
                </a:lnSpc>
                <a:spcAft>
                  <a:spcPts val="600"/>
                </a:spcAft>
              </a:pPr>
              <a:t>21</a:t>
            </a:fld>
            <a:endParaRPr lang="fr-FR"/>
          </a:p>
        </p:txBody>
      </p:sp>
    </p:spTree>
    <p:extLst>
      <p:ext uri="{BB962C8B-B14F-4D97-AF65-F5344CB8AC3E}">
        <p14:creationId xmlns:p14="http://schemas.microsoft.com/office/powerpoint/2010/main" val="9760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0051" y="640080"/>
            <a:ext cx="8059301" cy="4462271"/>
          </a:xfrm>
          <a:ln>
            <a:noFill/>
          </a:ln>
        </p:spPr>
        <p:txBody>
          <a:bodyPr>
            <a:normAutofit fontScale="90000"/>
          </a:bodyPr>
          <a:lstStyle/>
          <a:p>
            <a:pPr algn="l"/>
            <a:br>
              <a:rPr lang="fr-FR" sz="1100" dirty="0"/>
            </a:br>
            <a:br>
              <a:rPr lang="fr-FR" sz="1100" dirty="0"/>
            </a:br>
            <a:br>
              <a:rPr lang="fr-FR" sz="1100" dirty="0"/>
            </a:br>
            <a:r>
              <a:rPr lang="fr-FR" sz="1100" dirty="0">
                <a:solidFill>
                  <a:srgbClr val="0070C0"/>
                </a:solidFill>
              </a:rPr>
              <a:t> </a:t>
            </a:r>
            <a:br>
              <a:rPr lang="fr-FR" sz="1100" dirty="0">
                <a:solidFill>
                  <a:srgbClr val="0070C0"/>
                </a:solidFill>
              </a:rPr>
            </a:br>
            <a:r>
              <a:rPr lang="fr-FR" sz="2200" b="1" dirty="0">
                <a:solidFill>
                  <a:srgbClr val="0070C0"/>
                </a:solidFill>
              </a:rPr>
              <a:t>Pise</a:t>
            </a:r>
            <a:br>
              <a:rPr lang="fr-FR" sz="2200" dirty="0">
                <a:solidFill>
                  <a:srgbClr val="0070C0"/>
                </a:solidFill>
              </a:rPr>
            </a:br>
            <a:r>
              <a:rPr lang="it-IT" sz="2200" dirty="0">
                <a:solidFill>
                  <a:srgbClr val="0070C0"/>
                </a:solidFill>
              </a:rPr>
              <a:t>- Dipartimento di Scienze Politiche</a:t>
            </a:r>
            <a:br>
              <a:rPr lang="it-IT" sz="2200" dirty="0">
                <a:solidFill>
                  <a:srgbClr val="0070C0"/>
                </a:solidFill>
              </a:rPr>
            </a:br>
            <a:r>
              <a:rPr lang="it-IT" sz="2200" dirty="0">
                <a:solidFill>
                  <a:srgbClr val="0070C0"/>
                </a:solidFill>
              </a:rPr>
              <a:t>  dell'Università </a:t>
            </a:r>
            <a:br>
              <a:rPr lang="it-IT" sz="2200" dirty="0">
                <a:solidFill>
                  <a:srgbClr val="0070C0"/>
                </a:solidFill>
              </a:rPr>
            </a:br>
            <a:r>
              <a:rPr lang="it-IT" sz="2200" dirty="0">
                <a:solidFill>
                  <a:srgbClr val="0070C0"/>
                </a:solidFill>
              </a:rPr>
              <a:t>  di Pisa</a:t>
            </a:r>
            <a:r>
              <a:rPr lang="fr-FR" sz="2200" dirty="0">
                <a:solidFill>
                  <a:srgbClr val="0070C0"/>
                </a:solidFill>
              </a:rPr>
              <a:t> - </a:t>
            </a:r>
            <a:r>
              <a:rPr lang="it-IT" sz="2200" dirty="0">
                <a:solidFill>
                  <a:srgbClr val="0070C0"/>
                </a:solidFill>
              </a:rPr>
              <a:t>Diritto Pubblico et internazionale</a:t>
            </a:r>
            <a:br>
              <a:rPr lang="it-IT" sz="2200" dirty="0">
                <a:solidFill>
                  <a:srgbClr val="0070C0"/>
                </a:solidFill>
              </a:rPr>
            </a:br>
            <a:r>
              <a:rPr lang="it-IT" sz="2200" dirty="0">
                <a:solidFill>
                  <a:srgbClr val="0070C0"/>
                </a:solidFill>
              </a:rPr>
              <a:t>  </a:t>
            </a:r>
            <a:r>
              <a:rPr lang="it-IT" sz="2200" dirty="0" err="1">
                <a:solidFill>
                  <a:srgbClr val="0070C0"/>
                </a:solidFill>
              </a:rPr>
              <a:t>Mme</a:t>
            </a:r>
            <a:r>
              <a:rPr lang="it-IT" sz="2200" dirty="0">
                <a:solidFill>
                  <a:srgbClr val="0070C0"/>
                </a:solidFill>
              </a:rPr>
              <a:t> V. </a:t>
            </a:r>
            <a:r>
              <a:rPr lang="it-IT" sz="2200" dirty="0" err="1">
                <a:solidFill>
                  <a:srgbClr val="0070C0"/>
                </a:solidFill>
              </a:rPr>
              <a:t>Manzetti</a:t>
            </a:r>
            <a:r>
              <a:rPr lang="it-IT" sz="2200" dirty="0">
                <a:solidFill>
                  <a:srgbClr val="0070C0"/>
                </a:solidFill>
              </a:rPr>
              <a:t> et M </a:t>
            </a:r>
            <a:r>
              <a:rPr lang="it-IT" sz="2200" dirty="0" err="1">
                <a:solidFill>
                  <a:srgbClr val="0070C0"/>
                </a:solidFill>
              </a:rPr>
              <a:t>F</a:t>
            </a:r>
            <a:r>
              <a:rPr lang="it-IT" sz="2200" dirty="0">
                <a:solidFill>
                  <a:srgbClr val="0070C0"/>
                </a:solidFill>
              </a:rPr>
              <a:t>. Tamburini</a:t>
            </a:r>
            <a:br>
              <a:rPr lang="it-IT" sz="2200" dirty="0">
                <a:solidFill>
                  <a:srgbClr val="0070C0"/>
                </a:solidFill>
              </a:rPr>
            </a:br>
            <a:br>
              <a:rPr lang="fr-FR" sz="2200" dirty="0">
                <a:solidFill>
                  <a:srgbClr val="0070C0"/>
                </a:solidFill>
              </a:rPr>
            </a:br>
            <a:r>
              <a:rPr lang="fr-FR" sz="2200" b="1" dirty="0">
                <a:solidFill>
                  <a:srgbClr val="0070C0"/>
                </a:solidFill>
              </a:rPr>
              <a:t>Lyon 2 – Lumières</a:t>
            </a:r>
            <a:br>
              <a:rPr lang="fr-FR" sz="2200" b="1" dirty="0">
                <a:solidFill>
                  <a:srgbClr val="0070C0"/>
                </a:solidFill>
              </a:rPr>
            </a:br>
            <a:r>
              <a:rPr lang="fr-FR" sz="2200" b="1" dirty="0">
                <a:solidFill>
                  <a:srgbClr val="0070C0"/>
                </a:solidFill>
              </a:rPr>
              <a:t>- </a:t>
            </a:r>
            <a:r>
              <a:rPr lang="fr-FR" sz="2200" dirty="0">
                <a:solidFill>
                  <a:srgbClr val="0070C0"/>
                </a:solidFill>
              </a:rPr>
              <a:t>Master Administration publique</a:t>
            </a:r>
            <a:br>
              <a:rPr lang="fr-FR" sz="2200" dirty="0">
                <a:solidFill>
                  <a:srgbClr val="0070C0"/>
                </a:solidFill>
              </a:rPr>
            </a:br>
            <a:r>
              <a:rPr lang="fr-FR" sz="2200" dirty="0">
                <a:solidFill>
                  <a:srgbClr val="0070C0"/>
                </a:solidFill>
              </a:rPr>
              <a:t>  Mme M.O </a:t>
            </a:r>
            <a:r>
              <a:rPr lang="fr-FR" sz="2200" dirty="0" err="1">
                <a:solidFill>
                  <a:srgbClr val="0070C0"/>
                </a:solidFill>
              </a:rPr>
              <a:t>Nicoud</a:t>
            </a:r>
            <a:r>
              <a:rPr lang="fr-FR" sz="2200" dirty="0">
                <a:solidFill>
                  <a:srgbClr val="0070C0"/>
                </a:solidFill>
              </a:rPr>
              <a:t> </a:t>
            </a:r>
            <a:br>
              <a:rPr lang="fr-FR" sz="2200" dirty="0">
                <a:solidFill>
                  <a:srgbClr val="0070C0"/>
                </a:solidFill>
              </a:rPr>
            </a:br>
            <a:r>
              <a:rPr lang="fr-FR" sz="2200" dirty="0">
                <a:solidFill>
                  <a:srgbClr val="0070C0"/>
                </a:solidFill>
              </a:rPr>
              <a:t>  </a:t>
            </a:r>
            <a:br>
              <a:rPr lang="fr-FR" sz="2200" dirty="0">
                <a:solidFill>
                  <a:srgbClr val="0070C0"/>
                </a:solidFill>
              </a:rPr>
            </a:br>
            <a:r>
              <a:rPr lang="fr-FR" sz="2200" b="1" dirty="0">
                <a:solidFill>
                  <a:srgbClr val="0070C0"/>
                </a:solidFill>
              </a:rPr>
              <a:t>Nantes </a:t>
            </a:r>
            <a:br>
              <a:rPr lang="fr-FR" sz="2200" dirty="0">
                <a:solidFill>
                  <a:srgbClr val="0070C0"/>
                </a:solidFill>
              </a:rPr>
            </a:br>
            <a:r>
              <a:rPr lang="fr-FR" sz="2200" dirty="0">
                <a:solidFill>
                  <a:srgbClr val="0070C0"/>
                </a:solidFill>
              </a:rPr>
              <a:t>- Études Européennes - parcours IPEI</a:t>
            </a:r>
            <a:br>
              <a:rPr lang="fr-FR" sz="2200" dirty="0">
                <a:solidFill>
                  <a:srgbClr val="0070C0"/>
                </a:solidFill>
              </a:rPr>
            </a:br>
            <a:r>
              <a:rPr lang="fr-FR" sz="2200" dirty="0">
                <a:solidFill>
                  <a:srgbClr val="0070C0"/>
                </a:solidFill>
              </a:rPr>
              <a:t>  M. M. </a:t>
            </a:r>
            <a:r>
              <a:rPr lang="fr-FR" sz="2200" dirty="0" err="1">
                <a:solidFill>
                  <a:srgbClr val="0070C0"/>
                </a:solidFill>
              </a:rPr>
              <a:t>Catala</a:t>
            </a:r>
            <a:br>
              <a:rPr lang="fr-FR" sz="2200" dirty="0">
                <a:solidFill>
                  <a:srgbClr val="0070C0"/>
                </a:solidFill>
              </a:rPr>
            </a:br>
            <a:br>
              <a:rPr lang="fr-FR" sz="2200" dirty="0">
                <a:solidFill>
                  <a:srgbClr val="0070C0"/>
                </a:solidFill>
              </a:rPr>
            </a:br>
            <a:r>
              <a:rPr lang="fr-FR" sz="2200" b="1" dirty="0">
                <a:solidFill>
                  <a:srgbClr val="0070C0"/>
                </a:solidFill>
              </a:rPr>
              <a:t>  </a:t>
            </a:r>
            <a:r>
              <a:rPr lang="fr-FR" sz="2200" dirty="0">
                <a:solidFill>
                  <a:srgbClr val="0070C0"/>
                </a:solidFill>
              </a:rPr>
              <a:t>   </a:t>
            </a:r>
            <a:br>
              <a:rPr lang="fr-FR" sz="2200" dirty="0">
                <a:solidFill>
                  <a:srgbClr val="0070C0"/>
                </a:solidFill>
              </a:rPr>
            </a:br>
            <a:br>
              <a:rPr lang="fr-FR" sz="1100" dirty="0">
                <a:solidFill>
                  <a:srgbClr val="0070C0"/>
                </a:solidFill>
              </a:rPr>
            </a:br>
            <a:br>
              <a:rPr lang="fr-FR" sz="1100" dirty="0">
                <a:solidFill>
                  <a:srgbClr val="0070C0"/>
                </a:solidFill>
              </a:rPr>
            </a:br>
            <a:endParaRPr lang="fr-FR" sz="1100" dirty="0">
              <a:solidFill>
                <a:srgbClr val="0070C0"/>
              </a:solidFill>
              <a:latin typeface="Times New Roman" pitchFamily="18" charset="0"/>
              <a:cs typeface="Times New Roman" pitchFamily="18" charset="0"/>
            </a:endParaRPr>
          </a:p>
        </p:txBody>
      </p:sp>
      <p:sp>
        <p:nvSpPr>
          <p:cNvPr id="4" name="Espace réservé du pied de page 3">
            <a:extLst>
              <a:ext uri="{FF2B5EF4-FFF2-40B4-BE49-F238E27FC236}">
                <a16:creationId xmlns:a16="http://schemas.microsoft.com/office/drawing/2014/main" id="{6F09DDCA-75D6-F949-95ED-ABA252786C71}"/>
              </a:ext>
            </a:extLst>
          </p:cNvPr>
          <p:cNvSpPr>
            <a:spLocks noGrp="1"/>
          </p:cNvSpPr>
          <p:nvPr>
            <p:ph type="ftr" sz="quarter" idx="11"/>
          </p:nvPr>
        </p:nvSpPr>
        <p:spPr>
          <a:xfrm>
            <a:off x="1200150" y="6236208"/>
            <a:ext cx="4425891" cy="320040"/>
          </a:xfrm>
        </p:spPr>
        <p:txBody>
          <a:bodyPr>
            <a:normAutofit/>
          </a:bodyPr>
          <a:lstStyle/>
          <a:p>
            <a:endParaRPr lang="fr-FR"/>
          </a:p>
        </p:txBody>
      </p:sp>
      <p:sp>
        <p:nvSpPr>
          <p:cNvPr id="3" name="Espace réservé de la date 2">
            <a:extLst>
              <a:ext uri="{FF2B5EF4-FFF2-40B4-BE49-F238E27FC236}">
                <a16:creationId xmlns:a16="http://schemas.microsoft.com/office/drawing/2014/main" id="{DF0C454E-5EFB-214C-898C-45BBF918142F}"/>
              </a:ext>
            </a:extLst>
          </p:cNvPr>
          <p:cNvSpPr>
            <a:spLocks noGrp="1"/>
          </p:cNvSpPr>
          <p:nvPr>
            <p:ph type="dt" sz="half" idx="10"/>
          </p:nvPr>
        </p:nvSpPr>
        <p:spPr>
          <a:xfrm>
            <a:off x="5866071" y="6238816"/>
            <a:ext cx="2065310" cy="323968"/>
          </a:xfrm>
        </p:spPr>
        <p:txBody>
          <a:bodyPr>
            <a:normAutofit/>
          </a:bodyPr>
          <a:lstStyle/>
          <a:p>
            <a:pPr>
              <a:spcAft>
                <a:spcPts val="600"/>
              </a:spcAft>
            </a:pPr>
            <a:fld id="{C2E27739-DEA8-294C-B552-E3A6D8B5AE86}" type="datetime1">
              <a:rPr lang="fr-FR" smtClean="0"/>
              <a:pPr>
                <a:spcAft>
                  <a:spcPts val="600"/>
                </a:spcAft>
              </a:pPr>
              <a:t>06/10/2022</a:t>
            </a:fld>
            <a:endParaRPr lang="fr-FR"/>
          </a:p>
        </p:txBody>
      </p:sp>
      <p:sp>
        <p:nvSpPr>
          <p:cNvPr id="5" name="Espace réservé du numéro de diapositive 4">
            <a:extLst>
              <a:ext uri="{FF2B5EF4-FFF2-40B4-BE49-F238E27FC236}">
                <a16:creationId xmlns:a16="http://schemas.microsoft.com/office/drawing/2014/main" id="{8BF8858A-59AD-0641-A32E-A689135E59BE}"/>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5EA26336-B36A-4701-8473-D3806C8B122B}" type="slidenum">
              <a:rPr lang="fr-FR" smtClean="0"/>
              <a:pPr>
                <a:lnSpc>
                  <a:spcPct val="90000"/>
                </a:lnSpc>
                <a:spcAft>
                  <a:spcPts val="600"/>
                </a:spcAft>
              </a:pPr>
              <a:t>22</a:t>
            </a:fld>
            <a:endParaRPr lang="fr-FR"/>
          </a:p>
        </p:txBody>
      </p:sp>
    </p:spTree>
    <p:extLst>
      <p:ext uri="{BB962C8B-B14F-4D97-AF65-F5344CB8AC3E}">
        <p14:creationId xmlns:p14="http://schemas.microsoft.com/office/powerpoint/2010/main" val="400234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0051" y="640080"/>
            <a:ext cx="8183897" cy="4462271"/>
          </a:xfrm>
          <a:ln>
            <a:noFill/>
          </a:ln>
        </p:spPr>
        <p:txBody>
          <a:bodyPr>
            <a:normAutofit fontScale="90000"/>
          </a:bodyPr>
          <a:lstStyle/>
          <a:p>
            <a:pPr algn="l"/>
            <a:br>
              <a:rPr lang="fr-FR" sz="1100"/>
            </a:br>
            <a:br>
              <a:rPr lang="fr-FR" sz="1100"/>
            </a:br>
            <a:br>
              <a:rPr lang="fr-FR" sz="1100"/>
            </a:br>
            <a:r>
              <a:rPr lang="fr-FR" sz="2200" b="1">
                <a:solidFill>
                  <a:srgbClr val="0070C0"/>
                </a:solidFill>
              </a:rPr>
              <a:t>Université Côte D’Azur (UCA) – Nice  </a:t>
            </a:r>
            <a:br>
              <a:rPr lang="fr-FR" sz="2200" b="1">
                <a:solidFill>
                  <a:srgbClr val="0070C0"/>
                </a:solidFill>
              </a:rPr>
            </a:br>
            <a:br>
              <a:rPr lang="fr-FR" sz="2200">
                <a:solidFill>
                  <a:srgbClr val="0070C0"/>
                </a:solidFill>
              </a:rPr>
            </a:br>
            <a:r>
              <a:rPr lang="fr-FR" sz="2200">
                <a:solidFill>
                  <a:srgbClr val="0070C0"/>
                </a:solidFill>
              </a:rPr>
              <a:t>- Langues et Affaires Internationales, </a:t>
            </a:r>
            <a:br>
              <a:rPr lang="fr-FR" sz="2200">
                <a:solidFill>
                  <a:srgbClr val="0070C0"/>
                </a:solidFill>
              </a:rPr>
            </a:br>
            <a:r>
              <a:rPr lang="fr-FR" sz="2200">
                <a:solidFill>
                  <a:srgbClr val="0070C0"/>
                </a:solidFill>
              </a:rPr>
              <a:t>  Relations Franco-Italiennes ». </a:t>
            </a:r>
            <a:br>
              <a:rPr lang="fr-FR" sz="2200">
                <a:solidFill>
                  <a:srgbClr val="0070C0"/>
                </a:solidFill>
              </a:rPr>
            </a:br>
            <a:r>
              <a:rPr lang="fr-FR" sz="2200">
                <a:solidFill>
                  <a:srgbClr val="0070C0"/>
                </a:solidFill>
              </a:rPr>
              <a:t>  M. JP </a:t>
            </a:r>
            <a:r>
              <a:rPr lang="fr-FR" sz="2200" err="1">
                <a:solidFill>
                  <a:srgbClr val="0070C0"/>
                </a:solidFill>
              </a:rPr>
              <a:t>Darnis</a:t>
            </a:r>
            <a:br>
              <a:rPr lang="fr-FR" sz="2200">
                <a:solidFill>
                  <a:srgbClr val="0070C0"/>
                </a:solidFill>
              </a:rPr>
            </a:br>
            <a:r>
              <a:rPr lang="fr-FR" sz="2200">
                <a:solidFill>
                  <a:srgbClr val="0070C0"/>
                </a:solidFill>
              </a:rPr>
              <a:t>  </a:t>
            </a:r>
            <a:br>
              <a:rPr lang="fr-FR" sz="2200">
                <a:solidFill>
                  <a:srgbClr val="0070C0"/>
                </a:solidFill>
              </a:rPr>
            </a:br>
            <a:r>
              <a:rPr lang="fr-FR" sz="2200">
                <a:solidFill>
                  <a:srgbClr val="0070C0"/>
                </a:solidFill>
              </a:rPr>
              <a:t>- Droit et contentieux public approfondI</a:t>
            </a:r>
            <a:br>
              <a:rPr lang="fr-FR" sz="2200">
                <a:solidFill>
                  <a:srgbClr val="0070C0"/>
                </a:solidFill>
              </a:rPr>
            </a:br>
            <a:r>
              <a:rPr lang="fr-FR" sz="2200">
                <a:solidFill>
                  <a:srgbClr val="0070C0"/>
                </a:solidFill>
              </a:rPr>
              <a:t>  MME P. </a:t>
            </a:r>
            <a:r>
              <a:rPr lang="fr-FR" sz="2200" err="1">
                <a:solidFill>
                  <a:srgbClr val="0070C0"/>
                </a:solidFill>
              </a:rPr>
              <a:t>TÜrk</a:t>
            </a:r>
            <a:br>
              <a:rPr lang="fr-FR" sz="2200">
                <a:solidFill>
                  <a:srgbClr val="0070C0"/>
                </a:solidFill>
              </a:rPr>
            </a:br>
            <a:br>
              <a:rPr lang="fr-FR" sz="2200">
                <a:solidFill>
                  <a:srgbClr val="0070C0"/>
                </a:solidFill>
              </a:rPr>
            </a:br>
            <a:r>
              <a:rPr lang="fr-FR" sz="2200" b="1">
                <a:solidFill>
                  <a:srgbClr val="0070C0"/>
                </a:solidFill>
              </a:rPr>
              <a:t>Sciences Po  Aix en P.</a:t>
            </a:r>
            <a:br>
              <a:rPr lang="fr-FR" sz="2200" b="1">
                <a:solidFill>
                  <a:srgbClr val="0070C0"/>
                </a:solidFill>
              </a:rPr>
            </a:br>
            <a:r>
              <a:rPr lang="fr-FR" sz="2200">
                <a:solidFill>
                  <a:srgbClr val="0070C0"/>
                </a:solidFill>
              </a:rPr>
              <a:t>- Politiques européennes et actions</a:t>
            </a:r>
            <a:br>
              <a:rPr lang="fr-FR" sz="2200">
                <a:solidFill>
                  <a:srgbClr val="0070C0"/>
                </a:solidFill>
              </a:rPr>
            </a:br>
            <a:r>
              <a:rPr lang="fr-FR" sz="2200">
                <a:solidFill>
                  <a:srgbClr val="0070C0"/>
                </a:solidFill>
              </a:rPr>
              <a:t>  transnationales</a:t>
            </a:r>
            <a:br>
              <a:rPr lang="fr-FR" sz="2200">
                <a:solidFill>
                  <a:srgbClr val="0070C0"/>
                </a:solidFill>
              </a:rPr>
            </a:br>
            <a:r>
              <a:rPr lang="fr-FR" sz="2200">
                <a:solidFill>
                  <a:srgbClr val="0070C0"/>
                </a:solidFill>
              </a:rPr>
              <a:t>  Mme A. </a:t>
            </a:r>
            <a:r>
              <a:rPr lang="fr-FR" sz="2200" err="1">
                <a:solidFill>
                  <a:srgbClr val="0070C0"/>
                </a:solidFill>
              </a:rPr>
              <a:t>Signoles</a:t>
            </a:r>
            <a:br>
              <a:rPr lang="fr-FR" sz="2200" b="1">
                <a:solidFill>
                  <a:srgbClr val="0070C0"/>
                </a:solidFill>
              </a:rPr>
            </a:br>
            <a:r>
              <a:rPr lang="fr-FR" sz="2200">
                <a:solidFill>
                  <a:srgbClr val="0070C0"/>
                </a:solidFill>
              </a:rPr>
              <a:t>  </a:t>
            </a:r>
            <a:br>
              <a:rPr lang="fr-FR" sz="2200">
                <a:solidFill>
                  <a:srgbClr val="0070C0"/>
                </a:solidFill>
              </a:rPr>
            </a:br>
            <a:br>
              <a:rPr lang="fr-FR" sz="1100">
                <a:solidFill>
                  <a:srgbClr val="0070C0"/>
                </a:solidFill>
              </a:rPr>
            </a:br>
            <a:br>
              <a:rPr lang="fr-FR" sz="1100"/>
            </a:br>
            <a:br>
              <a:rPr lang="fr-FR" sz="1100"/>
            </a:br>
            <a:endParaRPr lang="fr-FR" sz="1100">
              <a:latin typeface="Times New Roman" pitchFamily="18" charset="0"/>
              <a:cs typeface="Times New Roman" pitchFamily="18" charset="0"/>
            </a:endParaRPr>
          </a:p>
        </p:txBody>
      </p:sp>
      <p:sp>
        <p:nvSpPr>
          <p:cNvPr id="4" name="Espace réservé du pied de page 3">
            <a:extLst>
              <a:ext uri="{FF2B5EF4-FFF2-40B4-BE49-F238E27FC236}">
                <a16:creationId xmlns:a16="http://schemas.microsoft.com/office/drawing/2014/main" id="{3B6C922B-C0BC-DC4A-8EBE-304413DE7023}"/>
              </a:ext>
            </a:extLst>
          </p:cNvPr>
          <p:cNvSpPr>
            <a:spLocks noGrp="1"/>
          </p:cNvSpPr>
          <p:nvPr>
            <p:ph type="ftr" sz="quarter" idx="11"/>
          </p:nvPr>
        </p:nvSpPr>
        <p:spPr>
          <a:xfrm>
            <a:off x="1200150" y="6236208"/>
            <a:ext cx="4425891" cy="320040"/>
          </a:xfrm>
        </p:spPr>
        <p:txBody>
          <a:bodyPr>
            <a:normAutofit/>
          </a:bodyPr>
          <a:lstStyle/>
          <a:p>
            <a:endParaRPr lang="fr-FR"/>
          </a:p>
        </p:txBody>
      </p:sp>
      <p:sp>
        <p:nvSpPr>
          <p:cNvPr id="3" name="Espace réservé de la date 2">
            <a:extLst>
              <a:ext uri="{FF2B5EF4-FFF2-40B4-BE49-F238E27FC236}">
                <a16:creationId xmlns:a16="http://schemas.microsoft.com/office/drawing/2014/main" id="{D939206A-DBF6-1E40-BB4A-33448ABAF990}"/>
              </a:ext>
            </a:extLst>
          </p:cNvPr>
          <p:cNvSpPr>
            <a:spLocks noGrp="1"/>
          </p:cNvSpPr>
          <p:nvPr>
            <p:ph type="dt" sz="half" idx="10"/>
          </p:nvPr>
        </p:nvSpPr>
        <p:spPr>
          <a:xfrm>
            <a:off x="5866071" y="6238816"/>
            <a:ext cx="2065310" cy="323968"/>
          </a:xfrm>
        </p:spPr>
        <p:txBody>
          <a:bodyPr>
            <a:normAutofit/>
          </a:bodyPr>
          <a:lstStyle/>
          <a:p>
            <a:pPr>
              <a:spcAft>
                <a:spcPts val="600"/>
              </a:spcAft>
            </a:pPr>
            <a:fld id="{B15498E6-CF81-ED4F-B3CB-5A0E3ABC6D6B}" type="datetime1">
              <a:rPr lang="fr-FR" smtClean="0"/>
              <a:pPr>
                <a:spcAft>
                  <a:spcPts val="600"/>
                </a:spcAft>
              </a:pPr>
              <a:t>06/10/2022</a:t>
            </a:fld>
            <a:endParaRPr lang="fr-FR"/>
          </a:p>
        </p:txBody>
      </p:sp>
      <p:sp>
        <p:nvSpPr>
          <p:cNvPr id="5" name="Espace réservé du numéro de diapositive 4">
            <a:extLst>
              <a:ext uri="{FF2B5EF4-FFF2-40B4-BE49-F238E27FC236}">
                <a16:creationId xmlns:a16="http://schemas.microsoft.com/office/drawing/2014/main" id="{264C4598-CC79-C247-BDB0-069C436C0F33}"/>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5EA26336-B36A-4701-8473-D3806C8B122B}" type="slidenum">
              <a:rPr lang="fr-FR" smtClean="0"/>
              <a:pPr>
                <a:lnSpc>
                  <a:spcPct val="90000"/>
                </a:lnSpc>
                <a:spcAft>
                  <a:spcPts val="600"/>
                </a:spcAft>
              </a:pPr>
              <a:t>23</a:t>
            </a:fld>
            <a:endParaRPr lang="fr-FR"/>
          </a:p>
        </p:txBody>
      </p:sp>
    </p:spTree>
    <p:extLst>
      <p:ext uri="{BB962C8B-B14F-4D97-AF65-F5344CB8AC3E}">
        <p14:creationId xmlns:p14="http://schemas.microsoft.com/office/powerpoint/2010/main" val="4923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0051" y="640080"/>
            <a:ext cx="8059302" cy="5413248"/>
          </a:xfrm>
          <a:ln>
            <a:noFill/>
          </a:ln>
        </p:spPr>
        <p:txBody>
          <a:bodyPr>
            <a:normAutofit fontScale="90000"/>
          </a:bodyPr>
          <a:lstStyle/>
          <a:p>
            <a:pPr algn="l"/>
            <a:br>
              <a:rPr lang="fr-FR" sz="2200" b="1" dirty="0">
                <a:solidFill>
                  <a:srgbClr val="0070C0"/>
                </a:solidFill>
              </a:rPr>
            </a:br>
            <a:r>
              <a:rPr lang="fr-FR" sz="2200" b="1" dirty="0">
                <a:solidFill>
                  <a:srgbClr val="0070C0"/>
                </a:solidFill>
              </a:rPr>
              <a:t>Sciences - Po Strasbourg</a:t>
            </a:r>
            <a:br>
              <a:rPr lang="fr-FR" sz="2200" dirty="0">
                <a:solidFill>
                  <a:srgbClr val="0070C0"/>
                </a:solidFill>
              </a:rPr>
            </a:br>
            <a:br>
              <a:rPr lang="fr-FR" sz="2200" dirty="0">
                <a:solidFill>
                  <a:srgbClr val="0070C0"/>
                </a:solidFill>
              </a:rPr>
            </a:br>
            <a:r>
              <a:rPr lang="fr-FR" sz="2200" dirty="0">
                <a:solidFill>
                  <a:srgbClr val="0070C0"/>
                </a:solidFill>
              </a:rPr>
              <a:t>- Relations internationales - Les frontières :</a:t>
            </a:r>
            <a:br>
              <a:rPr lang="fr-FR" sz="2200" dirty="0">
                <a:solidFill>
                  <a:srgbClr val="0070C0"/>
                </a:solidFill>
              </a:rPr>
            </a:br>
            <a:r>
              <a:rPr lang="fr-FR" sz="2200" dirty="0">
                <a:solidFill>
                  <a:srgbClr val="0070C0"/>
                </a:solidFill>
              </a:rPr>
              <a:t>  coopérations et conflits </a:t>
            </a:r>
            <a:br>
              <a:rPr lang="fr-FR" sz="2200" dirty="0">
                <a:solidFill>
                  <a:srgbClr val="0070C0"/>
                </a:solidFill>
              </a:rPr>
            </a:br>
            <a:r>
              <a:rPr lang="fr-FR" sz="2200" dirty="0">
                <a:solidFill>
                  <a:srgbClr val="0070C0"/>
                </a:solidFill>
              </a:rPr>
              <a:t>  Mme B. </a:t>
            </a:r>
            <a:r>
              <a:rPr lang="fr-FR" sz="2200" dirty="0" err="1">
                <a:solidFill>
                  <a:srgbClr val="0070C0"/>
                </a:solidFill>
              </a:rPr>
              <a:t>Wassenberg</a:t>
            </a:r>
            <a:br>
              <a:rPr lang="fr-FR" sz="2200" dirty="0">
                <a:solidFill>
                  <a:srgbClr val="0070C0"/>
                </a:solidFill>
              </a:rPr>
            </a:br>
            <a:br>
              <a:rPr lang="fr-FR" sz="2200" dirty="0">
                <a:solidFill>
                  <a:srgbClr val="0070C0"/>
                </a:solidFill>
              </a:rPr>
            </a:br>
            <a:r>
              <a:rPr lang="fr-FR" sz="2200" b="1" dirty="0">
                <a:solidFill>
                  <a:srgbClr val="0070C0"/>
                </a:solidFill>
              </a:rPr>
              <a:t>Université Paul Valéry Montpellier 3</a:t>
            </a:r>
            <a:br>
              <a:rPr lang="fr-FR" sz="2200" b="1" dirty="0">
                <a:solidFill>
                  <a:srgbClr val="0070C0"/>
                </a:solidFill>
              </a:rPr>
            </a:br>
            <a:br>
              <a:rPr lang="fr-FR" sz="2200" b="1" dirty="0">
                <a:solidFill>
                  <a:srgbClr val="0070C0"/>
                </a:solidFill>
              </a:rPr>
            </a:br>
            <a:r>
              <a:rPr lang="fr-FR" sz="2200" dirty="0">
                <a:solidFill>
                  <a:srgbClr val="0070C0"/>
                </a:solidFill>
              </a:rPr>
              <a:t>- Master 2 EDEV - Dynamiques, pratiques et</a:t>
            </a:r>
            <a:br>
              <a:rPr lang="fr-FR" sz="2200" dirty="0">
                <a:solidFill>
                  <a:srgbClr val="0070C0"/>
                </a:solidFill>
              </a:rPr>
            </a:br>
            <a:r>
              <a:rPr lang="fr-FR" sz="2200" dirty="0">
                <a:solidFill>
                  <a:srgbClr val="0070C0"/>
                </a:solidFill>
              </a:rPr>
              <a:t>  politiques de développement dans les pays </a:t>
            </a:r>
            <a:br>
              <a:rPr lang="fr-FR" sz="2200" dirty="0">
                <a:solidFill>
                  <a:srgbClr val="0070C0"/>
                </a:solidFill>
              </a:rPr>
            </a:br>
            <a:r>
              <a:rPr lang="fr-FR" sz="2200" dirty="0">
                <a:solidFill>
                  <a:srgbClr val="0070C0"/>
                </a:solidFill>
              </a:rPr>
              <a:t>  du Sud</a:t>
            </a:r>
            <a:br>
              <a:rPr lang="fr-FR" sz="2200" dirty="0">
                <a:solidFill>
                  <a:srgbClr val="0070C0"/>
                </a:solidFill>
              </a:rPr>
            </a:br>
            <a:r>
              <a:rPr lang="fr-FR" sz="2200" dirty="0">
                <a:solidFill>
                  <a:srgbClr val="0070C0"/>
                </a:solidFill>
              </a:rPr>
              <a:t>  Mme L. Medina</a:t>
            </a:r>
            <a:br>
              <a:rPr lang="fr-FR" sz="2200" dirty="0">
                <a:solidFill>
                  <a:srgbClr val="0070C0"/>
                </a:solidFill>
              </a:rPr>
            </a:br>
            <a:br>
              <a:rPr lang="fr-FR" sz="2200" b="1" dirty="0">
                <a:solidFill>
                  <a:srgbClr val="0070C0"/>
                </a:solidFill>
              </a:rPr>
            </a:br>
            <a:br>
              <a:rPr lang="fr-FR" sz="2200" dirty="0">
                <a:solidFill>
                  <a:srgbClr val="0070C0"/>
                </a:solidFill>
              </a:rPr>
            </a:br>
            <a:r>
              <a:rPr lang="fr-FR" sz="2200" b="1" dirty="0">
                <a:solidFill>
                  <a:srgbClr val="0070C0"/>
                </a:solidFill>
              </a:rPr>
              <a:t>Université Autonome de Barcelone </a:t>
            </a:r>
            <a:br>
              <a:rPr lang="fr-FR" sz="2200" b="1" dirty="0">
                <a:solidFill>
                  <a:srgbClr val="0070C0"/>
                </a:solidFill>
              </a:rPr>
            </a:br>
            <a:r>
              <a:rPr lang="fr-FR" sz="2200" b="1" dirty="0">
                <a:solidFill>
                  <a:srgbClr val="0070C0"/>
                </a:solidFill>
              </a:rPr>
              <a:t>-  </a:t>
            </a:r>
            <a:r>
              <a:rPr lang="fr-FR" sz="2200" dirty="0">
                <a:solidFill>
                  <a:srgbClr val="0070C0"/>
                </a:solidFill>
              </a:rPr>
              <a:t>Master Intégration européenne, droit</a:t>
            </a:r>
            <a:br>
              <a:rPr lang="fr-FR" sz="2200" dirty="0">
                <a:solidFill>
                  <a:srgbClr val="0070C0"/>
                </a:solidFill>
              </a:rPr>
            </a:br>
            <a:r>
              <a:rPr lang="fr-FR" sz="2200" dirty="0">
                <a:solidFill>
                  <a:srgbClr val="0070C0"/>
                </a:solidFill>
              </a:rPr>
              <a:t>   international et européen</a:t>
            </a:r>
            <a:br>
              <a:rPr lang="fr-FR" sz="2200" dirty="0">
                <a:solidFill>
                  <a:srgbClr val="0070C0"/>
                </a:solidFill>
              </a:rPr>
            </a:br>
            <a:r>
              <a:rPr lang="fr-FR" sz="2200" dirty="0">
                <a:solidFill>
                  <a:srgbClr val="0070C0"/>
                </a:solidFill>
              </a:rPr>
              <a:t>   M. JM De </a:t>
            </a:r>
            <a:r>
              <a:rPr lang="fr-FR" sz="2200" dirty="0" err="1">
                <a:solidFill>
                  <a:srgbClr val="0070C0"/>
                </a:solidFill>
              </a:rPr>
              <a:t>Dios</a:t>
            </a:r>
            <a:r>
              <a:rPr lang="fr-FR" sz="2200" dirty="0">
                <a:solidFill>
                  <a:srgbClr val="0070C0"/>
                </a:solidFill>
              </a:rPr>
              <a:t> </a:t>
            </a:r>
            <a:r>
              <a:rPr lang="fr-FR" sz="2200" dirty="0" err="1">
                <a:solidFill>
                  <a:srgbClr val="0070C0"/>
                </a:solidFill>
              </a:rPr>
              <a:t>Marcer</a:t>
            </a:r>
            <a:br>
              <a:rPr lang="fr-FR" sz="2200" dirty="0">
                <a:solidFill>
                  <a:srgbClr val="0070C0"/>
                </a:solidFill>
              </a:rPr>
            </a:br>
            <a:br>
              <a:rPr lang="fr-FR" sz="1100" dirty="0"/>
            </a:br>
            <a:endParaRPr lang="fr-FR" sz="1100" dirty="0">
              <a:latin typeface="Times New Roman" pitchFamily="18" charset="0"/>
              <a:cs typeface="Times New Roman" pitchFamily="18" charset="0"/>
            </a:endParaRPr>
          </a:p>
        </p:txBody>
      </p:sp>
      <p:sp>
        <p:nvSpPr>
          <p:cNvPr id="4" name="Espace réservé du pied de page 3">
            <a:extLst>
              <a:ext uri="{FF2B5EF4-FFF2-40B4-BE49-F238E27FC236}">
                <a16:creationId xmlns:a16="http://schemas.microsoft.com/office/drawing/2014/main" id="{BC27C2B2-7827-6742-85BA-500908A5D9C5}"/>
              </a:ext>
            </a:extLst>
          </p:cNvPr>
          <p:cNvSpPr>
            <a:spLocks noGrp="1"/>
          </p:cNvSpPr>
          <p:nvPr>
            <p:ph type="ftr" sz="quarter" idx="11"/>
          </p:nvPr>
        </p:nvSpPr>
        <p:spPr>
          <a:xfrm>
            <a:off x="1200150" y="6236208"/>
            <a:ext cx="4425891" cy="320040"/>
          </a:xfrm>
        </p:spPr>
        <p:txBody>
          <a:bodyPr>
            <a:normAutofit/>
          </a:bodyPr>
          <a:lstStyle/>
          <a:p>
            <a:endParaRPr lang="fr-FR"/>
          </a:p>
        </p:txBody>
      </p:sp>
      <p:sp>
        <p:nvSpPr>
          <p:cNvPr id="3" name="Espace réservé de la date 2">
            <a:extLst>
              <a:ext uri="{FF2B5EF4-FFF2-40B4-BE49-F238E27FC236}">
                <a16:creationId xmlns:a16="http://schemas.microsoft.com/office/drawing/2014/main" id="{6DE6AFFA-22FC-254B-952E-521424FB3A69}"/>
              </a:ext>
            </a:extLst>
          </p:cNvPr>
          <p:cNvSpPr>
            <a:spLocks noGrp="1"/>
          </p:cNvSpPr>
          <p:nvPr>
            <p:ph type="dt" sz="half" idx="10"/>
          </p:nvPr>
        </p:nvSpPr>
        <p:spPr>
          <a:xfrm>
            <a:off x="5866071" y="6238816"/>
            <a:ext cx="2065310" cy="323968"/>
          </a:xfrm>
        </p:spPr>
        <p:txBody>
          <a:bodyPr>
            <a:normAutofit/>
          </a:bodyPr>
          <a:lstStyle/>
          <a:p>
            <a:pPr>
              <a:spcAft>
                <a:spcPts val="600"/>
              </a:spcAft>
            </a:pPr>
            <a:fld id="{DECFEEDC-330F-7241-B38A-C4FB9D4AAC23}" type="datetime1">
              <a:rPr lang="fr-FR" smtClean="0"/>
              <a:pPr>
                <a:spcAft>
                  <a:spcPts val="600"/>
                </a:spcAft>
              </a:pPr>
              <a:t>06/10/2022</a:t>
            </a:fld>
            <a:endParaRPr lang="fr-FR"/>
          </a:p>
        </p:txBody>
      </p:sp>
      <p:sp>
        <p:nvSpPr>
          <p:cNvPr id="5" name="Espace réservé du numéro de diapositive 4">
            <a:extLst>
              <a:ext uri="{FF2B5EF4-FFF2-40B4-BE49-F238E27FC236}">
                <a16:creationId xmlns:a16="http://schemas.microsoft.com/office/drawing/2014/main" id="{DF615D1A-2E7D-B648-8ADA-E81DD4E23241}"/>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5EA26336-B36A-4701-8473-D3806C8B122B}" type="slidenum">
              <a:rPr lang="fr-FR" smtClean="0"/>
              <a:pPr>
                <a:lnSpc>
                  <a:spcPct val="90000"/>
                </a:lnSpc>
                <a:spcAft>
                  <a:spcPts val="600"/>
                </a:spcAft>
              </a:pPr>
              <a:t>24</a:t>
            </a:fld>
            <a:endParaRPr lang="fr-FR"/>
          </a:p>
        </p:txBody>
      </p:sp>
    </p:spTree>
    <p:extLst>
      <p:ext uri="{BB962C8B-B14F-4D97-AF65-F5344CB8AC3E}">
        <p14:creationId xmlns:p14="http://schemas.microsoft.com/office/powerpoint/2010/main" val="552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0051" y="640080"/>
            <a:ext cx="8059302" cy="5413248"/>
          </a:xfrm>
          <a:ln>
            <a:noFill/>
          </a:ln>
        </p:spPr>
        <p:txBody>
          <a:bodyPr>
            <a:normAutofit fontScale="90000"/>
          </a:bodyPr>
          <a:lstStyle/>
          <a:p>
            <a:pPr algn="l"/>
            <a:r>
              <a:rPr lang="fr-FR" sz="2200" b="1" dirty="0">
                <a:solidFill>
                  <a:srgbClr val="0070C0"/>
                </a:solidFill>
              </a:rPr>
              <a:t>Université de Pau et des pays de l'Adour (UPPA)</a:t>
            </a:r>
            <a:br>
              <a:rPr lang="fr-FR" sz="2000" b="1" dirty="0">
                <a:solidFill>
                  <a:srgbClr val="0070C0"/>
                </a:solidFill>
              </a:rPr>
            </a:br>
            <a:br>
              <a:rPr lang="fr-FR" sz="2200" b="1" dirty="0">
                <a:solidFill>
                  <a:srgbClr val="0070C0"/>
                </a:solidFill>
              </a:rPr>
            </a:br>
            <a:r>
              <a:rPr lang="fr-FR" sz="2200" b="1" dirty="0">
                <a:solidFill>
                  <a:srgbClr val="0070C0"/>
                </a:solidFill>
              </a:rPr>
              <a:t>- </a:t>
            </a:r>
            <a:r>
              <a:rPr lang="fr-FR" sz="2000" dirty="0">
                <a:solidFill>
                  <a:srgbClr val="0070C0"/>
                </a:solidFill>
              </a:rPr>
              <a:t>Master Coopération transfrontalière et interterritoriale (CTI)</a:t>
            </a:r>
            <a:br>
              <a:rPr lang="fr-FR" sz="2000" dirty="0">
                <a:solidFill>
                  <a:srgbClr val="0070C0"/>
                </a:solidFill>
              </a:rPr>
            </a:br>
            <a:r>
              <a:rPr lang="fr-FR" sz="2000" dirty="0">
                <a:solidFill>
                  <a:srgbClr val="0070C0"/>
                </a:solidFill>
              </a:rPr>
              <a:t>Mme</a:t>
            </a:r>
            <a:r>
              <a:rPr lang="fr-FR" sz="2000" b="1" dirty="0">
                <a:solidFill>
                  <a:srgbClr val="0070C0"/>
                </a:solidFill>
              </a:rPr>
              <a:t> </a:t>
            </a:r>
            <a:r>
              <a:rPr lang="fr-FR" sz="2000" dirty="0" err="1">
                <a:solidFill>
                  <a:srgbClr val="0070C0"/>
                </a:solidFill>
              </a:rPr>
              <a:t>Bachoué</a:t>
            </a:r>
            <a:r>
              <a:rPr lang="fr-FR" sz="2000" dirty="0">
                <a:solidFill>
                  <a:srgbClr val="0070C0"/>
                </a:solidFill>
              </a:rPr>
              <a:t> – </a:t>
            </a:r>
            <a:r>
              <a:rPr lang="fr-FR" sz="2000" dirty="0" err="1">
                <a:solidFill>
                  <a:srgbClr val="0070C0"/>
                </a:solidFill>
              </a:rPr>
              <a:t>Pedrouzo</a:t>
            </a:r>
            <a:r>
              <a:rPr lang="fr-FR" sz="2000" dirty="0">
                <a:solidFill>
                  <a:srgbClr val="0070C0"/>
                </a:solidFill>
              </a:rPr>
              <a:t> </a:t>
            </a:r>
            <a:r>
              <a:rPr lang="fr-FR" sz="2000" dirty="0" err="1">
                <a:solidFill>
                  <a:srgbClr val="0070C0"/>
                </a:solidFill>
              </a:rPr>
              <a:t>Geraldine</a:t>
            </a:r>
            <a:r>
              <a:rPr lang="fr-FR" sz="2000" dirty="0">
                <a:solidFill>
                  <a:srgbClr val="0070C0"/>
                </a:solidFill>
              </a:rPr>
              <a:t>, </a:t>
            </a:r>
            <a:br>
              <a:rPr lang="fr-FR" sz="2000" dirty="0">
                <a:solidFill>
                  <a:srgbClr val="0070C0"/>
                </a:solidFill>
              </a:rPr>
            </a:br>
            <a:br>
              <a:rPr lang="fr-FR" sz="2000" dirty="0">
                <a:solidFill>
                  <a:srgbClr val="0070C0"/>
                </a:solidFill>
              </a:rPr>
            </a:br>
            <a:r>
              <a:rPr lang="fr-FR" sz="2200" b="1" dirty="0">
                <a:solidFill>
                  <a:srgbClr val="0070C0"/>
                </a:solidFill>
              </a:rPr>
              <a:t>UNIVERSITE DE CORSE</a:t>
            </a:r>
            <a:br>
              <a:rPr lang="fr-FR" sz="2000" b="1" dirty="0">
                <a:solidFill>
                  <a:srgbClr val="0070C0"/>
                </a:solidFill>
              </a:rPr>
            </a:br>
            <a:br>
              <a:rPr lang="fr-FR" sz="2200" b="1" dirty="0">
                <a:solidFill>
                  <a:srgbClr val="0070C0"/>
                </a:solidFill>
              </a:rPr>
            </a:br>
            <a:r>
              <a:rPr lang="fr-FR" sz="2200" b="1" dirty="0">
                <a:solidFill>
                  <a:srgbClr val="0070C0"/>
                </a:solidFill>
              </a:rPr>
              <a:t>- </a:t>
            </a:r>
            <a:r>
              <a:rPr lang="fr-FR" sz="2200" dirty="0">
                <a:solidFill>
                  <a:srgbClr val="0070C0"/>
                </a:solidFill>
              </a:rPr>
              <a:t>Master 2 Droit de collectivités territoriales.</a:t>
            </a:r>
            <a:br>
              <a:rPr lang="fr-FR" sz="2200" dirty="0">
                <a:solidFill>
                  <a:srgbClr val="0070C0"/>
                </a:solidFill>
              </a:rPr>
            </a:br>
            <a:r>
              <a:rPr lang="fr-FR" sz="2200" dirty="0">
                <a:solidFill>
                  <a:srgbClr val="0070C0"/>
                </a:solidFill>
              </a:rPr>
              <a:t>M. </a:t>
            </a:r>
            <a:r>
              <a:rPr lang="fr-FR" sz="2200" dirty="0" err="1">
                <a:solidFill>
                  <a:srgbClr val="0070C0"/>
                </a:solidFill>
              </a:rPr>
              <a:t>Lepoutre</a:t>
            </a:r>
            <a:r>
              <a:rPr lang="fr-FR" sz="2200" dirty="0">
                <a:solidFill>
                  <a:srgbClr val="0070C0"/>
                </a:solidFill>
              </a:rPr>
              <a:t> Jules </a:t>
            </a:r>
            <a:br>
              <a:rPr lang="fr-FR" sz="2200" dirty="0">
                <a:solidFill>
                  <a:srgbClr val="0070C0"/>
                </a:solidFill>
              </a:rPr>
            </a:br>
            <a:br>
              <a:rPr lang="fr-FR" sz="2000" dirty="0">
                <a:solidFill>
                  <a:srgbClr val="0070C0"/>
                </a:solidFill>
              </a:rPr>
            </a:br>
            <a:r>
              <a:rPr lang="en-US" sz="2200" b="1" dirty="0">
                <a:solidFill>
                  <a:srgbClr val="0070C0"/>
                </a:solidFill>
              </a:rPr>
              <a:t>The Catholic University of East Africa (CUEA) –</a:t>
            </a:r>
            <a:r>
              <a:rPr lang="en-US" sz="2200" b="1" dirty="0" err="1">
                <a:solidFill>
                  <a:srgbClr val="0070C0"/>
                </a:solidFill>
              </a:rPr>
              <a:t>NairobI</a:t>
            </a:r>
            <a:r>
              <a:rPr lang="en-US" sz="2200" b="1" dirty="0">
                <a:solidFill>
                  <a:srgbClr val="0070C0"/>
                </a:solidFill>
              </a:rPr>
              <a:t> </a:t>
            </a:r>
            <a:r>
              <a:rPr lang="en-US" sz="2200" dirty="0">
                <a:solidFill>
                  <a:srgbClr val="0070C0"/>
                </a:solidFill>
              </a:rPr>
              <a:t>– Kenya</a:t>
            </a:r>
            <a:br>
              <a:rPr lang="en-US" sz="2200" dirty="0">
                <a:solidFill>
                  <a:srgbClr val="0070C0"/>
                </a:solidFill>
              </a:rPr>
            </a:br>
            <a:br>
              <a:rPr lang="fr-FR" sz="2000" dirty="0">
                <a:solidFill>
                  <a:srgbClr val="0070C0"/>
                </a:solidFill>
              </a:rPr>
            </a:br>
            <a:r>
              <a:rPr lang="fr-FR" sz="2200" dirty="0">
                <a:solidFill>
                  <a:srgbClr val="0070C0"/>
                </a:solidFill>
              </a:rPr>
              <a:t>- Master of The  </a:t>
            </a:r>
            <a:r>
              <a:rPr lang="en-US" sz="2200" dirty="0">
                <a:solidFill>
                  <a:srgbClr val="0070C0"/>
                </a:solidFill>
              </a:rPr>
              <a:t>Institute for Regional </a:t>
            </a:r>
            <a:r>
              <a:rPr lang="en-US" sz="2200" dirty="0" err="1">
                <a:solidFill>
                  <a:srgbClr val="0070C0"/>
                </a:solidFill>
              </a:rPr>
              <a:t>Intregration</a:t>
            </a:r>
            <a:r>
              <a:rPr lang="en-US" sz="2200" dirty="0">
                <a:solidFill>
                  <a:srgbClr val="0070C0"/>
                </a:solidFill>
              </a:rPr>
              <a:t> and Development (IRID)</a:t>
            </a:r>
            <a:br>
              <a:rPr lang="fr-FR" sz="2200" dirty="0">
                <a:solidFill>
                  <a:srgbClr val="0070C0"/>
                </a:solidFill>
              </a:rPr>
            </a:br>
            <a:r>
              <a:rPr lang="en-US" sz="2200" dirty="0">
                <a:solidFill>
                  <a:srgbClr val="0070C0"/>
                </a:solidFill>
              </a:rPr>
              <a:t>M. </a:t>
            </a:r>
            <a:r>
              <a:rPr lang="en-US" sz="2200" dirty="0" err="1">
                <a:solidFill>
                  <a:srgbClr val="0070C0"/>
                </a:solidFill>
              </a:rPr>
              <a:t>Omuchesi</a:t>
            </a:r>
            <a:r>
              <a:rPr lang="en-US" sz="2200" dirty="0">
                <a:solidFill>
                  <a:srgbClr val="0070C0"/>
                </a:solidFill>
              </a:rPr>
              <a:t> Jonathan, Lecturer, </a:t>
            </a:r>
            <a:br>
              <a:rPr lang="fr-FR" sz="2200" dirty="0">
                <a:solidFill>
                  <a:srgbClr val="0070C0"/>
                </a:solidFill>
              </a:rPr>
            </a:br>
            <a:endParaRPr lang="fr-FR" sz="2200" dirty="0">
              <a:solidFill>
                <a:srgbClr val="0070C0"/>
              </a:solidFill>
              <a:latin typeface="Times New Roman" pitchFamily="18" charset="0"/>
              <a:cs typeface="Times New Roman" pitchFamily="18" charset="0"/>
            </a:endParaRPr>
          </a:p>
        </p:txBody>
      </p:sp>
      <p:sp>
        <p:nvSpPr>
          <p:cNvPr id="4" name="Espace réservé du pied de page 3">
            <a:extLst>
              <a:ext uri="{FF2B5EF4-FFF2-40B4-BE49-F238E27FC236}">
                <a16:creationId xmlns:a16="http://schemas.microsoft.com/office/drawing/2014/main" id="{BC27C2B2-7827-6742-85BA-500908A5D9C5}"/>
              </a:ext>
            </a:extLst>
          </p:cNvPr>
          <p:cNvSpPr>
            <a:spLocks noGrp="1"/>
          </p:cNvSpPr>
          <p:nvPr>
            <p:ph type="ftr" sz="quarter" idx="11"/>
          </p:nvPr>
        </p:nvSpPr>
        <p:spPr>
          <a:xfrm>
            <a:off x="1200150" y="6236208"/>
            <a:ext cx="4425891" cy="320040"/>
          </a:xfrm>
        </p:spPr>
        <p:txBody>
          <a:bodyPr>
            <a:normAutofit/>
          </a:bodyPr>
          <a:lstStyle/>
          <a:p>
            <a:endParaRPr lang="fr-FR"/>
          </a:p>
        </p:txBody>
      </p:sp>
      <p:sp>
        <p:nvSpPr>
          <p:cNvPr id="3" name="Espace réservé de la date 2">
            <a:extLst>
              <a:ext uri="{FF2B5EF4-FFF2-40B4-BE49-F238E27FC236}">
                <a16:creationId xmlns:a16="http://schemas.microsoft.com/office/drawing/2014/main" id="{6DE6AFFA-22FC-254B-952E-521424FB3A69}"/>
              </a:ext>
            </a:extLst>
          </p:cNvPr>
          <p:cNvSpPr>
            <a:spLocks noGrp="1"/>
          </p:cNvSpPr>
          <p:nvPr>
            <p:ph type="dt" sz="half" idx="10"/>
          </p:nvPr>
        </p:nvSpPr>
        <p:spPr>
          <a:xfrm>
            <a:off x="5866071" y="6238816"/>
            <a:ext cx="2065310" cy="323968"/>
          </a:xfrm>
        </p:spPr>
        <p:txBody>
          <a:bodyPr>
            <a:normAutofit/>
          </a:bodyPr>
          <a:lstStyle/>
          <a:p>
            <a:pPr>
              <a:spcAft>
                <a:spcPts val="600"/>
              </a:spcAft>
            </a:pPr>
            <a:fld id="{DECFEEDC-330F-7241-B38A-C4FB9D4AAC23}" type="datetime1">
              <a:rPr lang="fr-FR" smtClean="0"/>
              <a:pPr>
                <a:spcAft>
                  <a:spcPts val="600"/>
                </a:spcAft>
              </a:pPr>
              <a:t>06/10/2022</a:t>
            </a:fld>
            <a:endParaRPr lang="fr-FR"/>
          </a:p>
        </p:txBody>
      </p:sp>
      <p:sp>
        <p:nvSpPr>
          <p:cNvPr id="5" name="Espace réservé du numéro de diapositive 4">
            <a:extLst>
              <a:ext uri="{FF2B5EF4-FFF2-40B4-BE49-F238E27FC236}">
                <a16:creationId xmlns:a16="http://schemas.microsoft.com/office/drawing/2014/main" id="{DF615D1A-2E7D-B648-8ADA-E81DD4E23241}"/>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5EA26336-B36A-4701-8473-D3806C8B122B}" type="slidenum">
              <a:rPr lang="fr-FR" smtClean="0"/>
              <a:pPr>
                <a:lnSpc>
                  <a:spcPct val="90000"/>
                </a:lnSpc>
                <a:spcAft>
                  <a:spcPts val="600"/>
                </a:spcAft>
              </a:pPr>
              <a:t>25</a:t>
            </a:fld>
            <a:endParaRPr lang="fr-FR"/>
          </a:p>
        </p:txBody>
      </p:sp>
    </p:spTree>
    <p:extLst>
      <p:ext uri="{BB962C8B-B14F-4D97-AF65-F5344CB8AC3E}">
        <p14:creationId xmlns:p14="http://schemas.microsoft.com/office/powerpoint/2010/main" val="28516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fontScale="92500" lnSpcReduction="10000"/>
          </a:bodyPr>
          <a:lstStyle/>
          <a:p>
            <a:r>
              <a:rPr lang="fr-FR" sz="3200" b="1" dirty="0">
                <a:solidFill>
                  <a:srgbClr val="0070C0"/>
                </a:solidFill>
              </a:rPr>
              <a:t>Liminaire : il y a 10 ans …une intuition fondatrice</a:t>
            </a:r>
            <a:r>
              <a:rPr lang="fr-FR" sz="2400" dirty="0">
                <a:solidFill>
                  <a:srgbClr val="0070C0"/>
                </a:solidFill>
              </a:rPr>
              <a:t>  </a:t>
            </a:r>
          </a:p>
          <a:p>
            <a:r>
              <a:rPr lang="fr-FR" sz="3200" dirty="0">
                <a:solidFill>
                  <a:srgbClr val="0070C0"/>
                </a:solidFill>
              </a:rPr>
              <a:t>La vocation de cet évènement est d’aborder dans une démarche d’objectivité et d’ouverture des enjeux contemporains dans le monde de la coopération territoriale, tel que celui de la </a:t>
            </a:r>
            <a:r>
              <a:rPr lang="fr-FR" sz="3900" dirty="0">
                <a:solidFill>
                  <a:srgbClr val="0070C0"/>
                </a:solidFill>
              </a:rPr>
              <a:t>crise du sens de l’action, </a:t>
            </a:r>
            <a:r>
              <a:rPr lang="fr-FR" sz="3200" dirty="0">
                <a:solidFill>
                  <a:srgbClr val="0070C0"/>
                </a:solidFill>
              </a:rPr>
              <a:t>la </a:t>
            </a:r>
            <a:r>
              <a:rPr lang="fr-FR" sz="3900" dirty="0">
                <a:solidFill>
                  <a:srgbClr val="0070C0"/>
                </a:solidFill>
              </a:rPr>
              <a:t>lecture des signes des temps nouveaux </a:t>
            </a:r>
            <a:r>
              <a:rPr lang="fr-FR" sz="3200" dirty="0">
                <a:solidFill>
                  <a:srgbClr val="0070C0"/>
                </a:solidFill>
              </a:rPr>
              <a:t>dans la </a:t>
            </a:r>
            <a:r>
              <a:rPr lang="fr-FR" sz="3900" dirty="0">
                <a:solidFill>
                  <a:srgbClr val="0070C0"/>
                </a:solidFill>
              </a:rPr>
              <a:t>mouvance confuse des changements </a:t>
            </a:r>
            <a:r>
              <a:rPr lang="fr-FR" sz="3200" dirty="0">
                <a:solidFill>
                  <a:srgbClr val="0070C0"/>
                </a:solidFill>
              </a:rPr>
              <a:t>du monde de la coopération. En effet pour les futurs jeunes professionnels le plus difficile est de choisir les éléments fondamentaux, les paradigmes, qui feront du confus un monde qui dure. Quand le sens est en cause, chacun(e) au XXIe siècle, venant de tous horizons, va chercher des réponses à partir de différentes approches, le pluri/transdisciplinaire. </a:t>
            </a:r>
          </a:p>
          <a:p>
            <a:endParaRPr lang="fr-FR" sz="2400" b="1" dirty="0">
              <a:solidFill>
                <a:srgbClr val="0070C0"/>
              </a:solidFill>
            </a:endParaRP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Tree>
    <p:extLst>
      <p:ext uri="{BB962C8B-B14F-4D97-AF65-F5344CB8AC3E}">
        <p14:creationId xmlns:p14="http://schemas.microsoft.com/office/powerpoint/2010/main" val="292079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fontScale="92500" lnSpcReduction="10000"/>
          </a:bodyPr>
          <a:lstStyle/>
          <a:p>
            <a:r>
              <a:rPr lang="fr-FR" sz="3200" b="1" dirty="0">
                <a:solidFill>
                  <a:srgbClr val="0070C0"/>
                </a:solidFill>
              </a:rPr>
              <a:t>La Master-Class </a:t>
            </a:r>
          </a:p>
          <a:p>
            <a:r>
              <a:rPr lang="fr-FR" sz="3200" b="1" dirty="0">
                <a:solidFill>
                  <a:srgbClr val="0070C0"/>
                </a:solidFill>
              </a:rPr>
              <a:t>il y a 10 ans …une intuition fondatrice</a:t>
            </a:r>
            <a:endParaRPr lang="fr-FR" sz="3200" dirty="0">
              <a:solidFill>
                <a:srgbClr val="0070C0"/>
              </a:solidFill>
            </a:endParaRPr>
          </a:p>
          <a:p>
            <a:r>
              <a:rPr lang="fr-FR" sz="3200" b="1" dirty="0">
                <a:solidFill>
                  <a:srgbClr val="0070C0"/>
                </a:solidFill>
              </a:rPr>
              <a:t> </a:t>
            </a:r>
            <a:endParaRPr lang="fr-FR" sz="3200" dirty="0">
              <a:solidFill>
                <a:srgbClr val="0070C0"/>
              </a:solidFill>
            </a:endParaRPr>
          </a:p>
          <a:p>
            <a:r>
              <a:rPr lang="fr-FR" sz="3200" dirty="0">
                <a:solidFill>
                  <a:srgbClr val="0070C0"/>
                </a:solidFill>
              </a:rPr>
              <a:t>En 2011, des enseignants-chercheurs de diverses disciplines (droit public, droit international, géographie, économie, histoire, langues italiennes et catalanes, science politique, technique) directrices/directeurs de Master 2 sur la coopération transfrontalière (exclusivement ou en spécialité́́) ont dressé́́ le constat qu’au-delà̀̀ des enseignements sur le « comment faire », les « questions de sens », les « pourquoi ? » de la coopération interpellent de plus en plus les étudiants.  </a:t>
            </a:r>
          </a:p>
          <a:p>
            <a:r>
              <a:rPr lang="fr-FR" sz="3200" dirty="0">
                <a:solidFill>
                  <a:schemeClr val="accent4">
                    <a:lumMod val="75000"/>
                  </a:schemeClr>
                </a:solidFill>
              </a:rPr>
              <a:t>C’est à̀ partir de cette intuition fondatrice qu’a pris corps ce projet pédagogique de la Master-Class. </a:t>
            </a:r>
          </a:p>
          <a:p>
            <a:r>
              <a:rPr lang="fr-FR" sz="2400" dirty="0">
                <a:solidFill>
                  <a:schemeClr val="accent4">
                    <a:lumMod val="75000"/>
                  </a:schemeClr>
                </a:solidFill>
              </a:rPr>
              <a:t> </a:t>
            </a: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dirty="0"/>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Tree>
    <p:extLst>
      <p:ext uri="{BB962C8B-B14F-4D97-AF65-F5344CB8AC3E}">
        <p14:creationId xmlns:p14="http://schemas.microsoft.com/office/powerpoint/2010/main" val="348949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r>
              <a:rPr lang="fr-FR" sz="3200" b="1" dirty="0">
                <a:solidFill>
                  <a:srgbClr val="0070C0"/>
                </a:solidFill>
              </a:rPr>
              <a:t>La Master-Class </a:t>
            </a:r>
          </a:p>
          <a:p>
            <a:r>
              <a:rPr lang="fr-FR" sz="3200" b="1" dirty="0">
                <a:solidFill>
                  <a:srgbClr val="0070C0"/>
                </a:solidFill>
              </a:rPr>
              <a:t>il y a 10 ans …une intuition fondatrice </a:t>
            </a:r>
            <a:endParaRPr lang="fr-FR" sz="2400" dirty="0">
              <a:solidFill>
                <a:srgbClr val="0070C0"/>
              </a:solidFill>
            </a:endParaRPr>
          </a:p>
          <a:p>
            <a:r>
              <a:rPr lang="fr-FR" sz="3200" dirty="0">
                <a:solidFill>
                  <a:srgbClr val="0070C0"/>
                </a:solidFill>
              </a:rPr>
              <a:t>Les crises, les tensions et les métamorphoses que traversent nos sociétés questionnent l’essentiel. Individuellement et collectivement, le sujet du sens nous rattrape; il est à nouveau là au cœur des enjeux de la gestion de la crise de la pandémie de la Covid19. La question se pose aujourd’hui du socle sur lequel nous devons construire. Quelles fondations pour bâtir quel avenir ? La confiance reviendra à l’aune des réponses que nous apporterons à cette question si fondamentale.</a:t>
            </a:r>
          </a:p>
          <a:p>
            <a:endParaRPr lang="fr-FR" sz="3200" dirty="0">
              <a:solidFill>
                <a:srgbClr val="0070C0"/>
              </a:solidFill>
            </a:endParaRPr>
          </a:p>
          <a:p>
            <a:endParaRPr lang="fr-FR" sz="3200" dirty="0"/>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Tree>
    <p:extLst>
      <p:ext uri="{BB962C8B-B14F-4D97-AF65-F5344CB8AC3E}">
        <p14:creationId xmlns:p14="http://schemas.microsoft.com/office/powerpoint/2010/main" val="167126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pPr>
              <a:lnSpc>
                <a:spcPct val="110000"/>
              </a:lnSpc>
              <a:spcBef>
                <a:spcPts val="0"/>
              </a:spcBef>
            </a:pPr>
            <a:r>
              <a:rPr lang="fr-FR" sz="4300" b="1" dirty="0">
                <a:solidFill>
                  <a:srgbClr val="0070C0"/>
                </a:solidFill>
                <a:latin typeface="Calibri" panose="020F0502020204030204" pitchFamily="34" charset="0"/>
                <a:cs typeface="Calibri" panose="020F0502020204030204" pitchFamily="34" charset="0"/>
              </a:rPr>
              <a:t>Construire une XI </a:t>
            </a:r>
            <a:r>
              <a:rPr lang="fr-FR" sz="4300" b="1" dirty="0" err="1">
                <a:solidFill>
                  <a:srgbClr val="0070C0"/>
                </a:solidFill>
                <a:latin typeface="Calibri" panose="020F0502020204030204" pitchFamily="34" charset="0"/>
                <a:cs typeface="Calibri" panose="020F0502020204030204" pitchFamily="34" charset="0"/>
              </a:rPr>
              <a:t>iéme</a:t>
            </a:r>
            <a:r>
              <a:rPr lang="fr-FR" sz="4300" b="1" dirty="0">
                <a:solidFill>
                  <a:srgbClr val="0070C0"/>
                </a:solidFill>
                <a:latin typeface="Calibri" panose="020F0502020204030204" pitchFamily="34" charset="0"/>
                <a:cs typeface="Calibri" panose="020F0502020204030204" pitchFamily="34" charset="0"/>
              </a:rPr>
              <a:t> édition </a:t>
            </a:r>
          </a:p>
          <a:p>
            <a:pPr>
              <a:lnSpc>
                <a:spcPct val="110000"/>
              </a:lnSpc>
              <a:spcBef>
                <a:spcPts val="0"/>
              </a:spcBef>
            </a:pPr>
            <a:r>
              <a:rPr lang="fr-FR" sz="4300" b="1" dirty="0">
                <a:solidFill>
                  <a:srgbClr val="0070C0"/>
                </a:solidFill>
                <a:latin typeface="Calibri" panose="020F0502020204030204" pitchFamily="34" charset="0"/>
                <a:cs typeface="Calibri" panose="020F0502020204030204" pitchFamily="34" charset="0"/>
              </a:rPr>
              <a:t>De la Master-Class</a:t>
            </a:r>
          </a:p>
          <a:p>
            <a:pPr>
              <a:lnSpc>
                <a:spcPct val="110000"/>
              </a:lnSpc>
              <a:spcBef>
                <a:spcPts val="0"/>
              </a:spcBef>
            </a:pPr>
            <a:r>
              <a:rPr lang="fr-FR" sz="4300" b="1" dirty="0">
                <a:solidFill>
                  <a:srgbClr val="0070C0"/>
                </a:solidFill>
                <a:latin typeface="Calibri" panose="020F0502020204030204" pitchFamily="34" charset="0"/>
                <a:cs typeface="Calibri" panose="020F0502020204030204" pitchFamily="34" charset="0"/>
              </a:rPr>
              <a:t>Innovante, en phase avec l’actualité</a:t>
            </a:r>
          </a:p>
          <a:p>
            <a:pPr>
              <a:lnSpc>
                <a:spcPct val="110000"/>
              </a:lnSpc>
              <a:spcBef>
                <a:spcPts val="0"/>
              </a:spcBef>
            </a:pPr>
            <a:r>
              <a:rPr lang="fr-FR" sz="4300" b="1" dirty="0">
                <a:solidFill>
                  <a:srgbClr val="0070C0"/>
                </a:solidFill>
                <a:latin typeface="Calibri" panose="020F0502020204030204" pitchFamily="34" charset="0"/>
                <a:cs typeface="Calibri" panose="020F0502020204030204" pitchFamily="34" charset="0"/>
              </a:rPr>
              <a:t>Au service  des étudiants, enseignants-chercheurs et professionnels</a:t>
            </a:r>
          </a:p>
          <a:p>
            <a:pPr>
              <a:lnSpc>
                <a:spcPct val="110000"/>
              </a:lnSpc>
              <a:spcBef>
                <a:spcPts val="0"/>
              </a:spcBef>
            </a:pPr>
            <a:r>
              <a:rPr lang="fr-FR" sz="4300" b="1" dirty="0">
                <a:solidFill>
                  <a:srgbClr val="0070C0"/>
                </a:solidFill>
                <a:latin typeface="Calibri" panose="020F0502020204030204" pitchFamily="34" charset="0"/>
                <a:cs typeface="Calibri" panose="020F0502020204030204" pitchFamily="34" charset="0"/>
              </a:rPr>
              <a:t>En cohérence </a:t>
            </a:r>
          </a:p>
          <a:p>
            <a:pPr>
              <a:lnSpc>
                <a:spcPct val="110000"/>
              </a:lnSpc>
              <a:spcBef>
                <a:spcPts val="0"/>
              </a:spcBef>
            </a:pPr>
            <a:r>
              <a:rPr lang="fr-FR" sz="4300" b="1" dirty="0">
                <a:solidFill>
                  <a:srgbClr val="0070C0"/>
                </a:solidFill>
                <a:latin typeface="Calibri" panose="020F0502020204030204" pitchFamily="34" charset="0"/>
                <a:cs typeface="Calibri" panose="020F0502020204030204" pitchFamily="34" charset="0"/>
              </a:rPr>
              <a:t>avec les valeurs portées par cette initiative depuis son origine</a:t>
            </a: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541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a:extLst>
              <a:ext uri="{FF2B5EF4-FFF2-40B4-BE49-F238E27FC236}">
                <a16:creationId xmlns:a16="http://schemas.microsoft.com/office/drawing/2014/main" id="{59E7D8E9-E3C6-2F4A-9C4B-85326F88B208}"/>
              </a:ext>
            </a:extLst>
          </p:cNvPr>
          <p:cNvSpPr txBox="1"/>
          <p:nvPr/>
        </p:nvSpPr>
        <p:spPr>
          <a:xfrm>
            <a:off x="0" y="295215"/>
            <a:ext cx="8982236" cy="6432530"/>
          </a:xfrm>
          <a:prstGeom prst="rect">
            <a:avLst/>
          </a:prstGeom>
          <a:noFill/>
        </p:spPr>
        <p:txBody>
          <a:bodyPr wrap="square" rtlCol="0">
            <a:spAutoFit/>
          </a:bodyPr>
          <a:lstStyle/>
          <a:p>
            <a:r>
              <a:rPr lang="fr-FR" sz="3600" b="1" u="sng" dirty="0">
                <a:solidFill>
                  <a:srgbClr val="0070C0"/>
                </a:solidFill>
                <a:latin typeface="Calibri" panose="020F0502020204030204" pitchFamily="34" charset="0"/>
                <a:cs typeface="Calibri" panose="020F0502020204030204" pitchFamily="34" charset="0"/>
              </a:rPr>
              <a:t>Une équipe de coordination :</a:t>
            </a:r>
          </a:p>
          <a:p>
            <a:endParaRPr lang="fr-FR" sz="3600" b="1" dirty="0">
              <a:solidFill>
                <a:srgbClr val="0070C0"/>
              </a:solidFill>
              <a:latin typeface="Calibri" panose="020F0502020204030204" pitchFamily="34" charset="0"/>
              <a:cs typeface="Calibri" panose="020F0502020204030204" pitchFamily="34" charset="0"/>
            </a:endParaRPr>
          </a:p>
          <a:p>
            <a:r>
              <a:rPr lang="fr-FR" sz="3400" b="1" dirty="0">
                <a:solidFill>
                  <a:srgbClr val="0070C0"/>
                </a:solidFill>
                <a:latin typeface="Calibri" panose="020F0502020204030204" pitchFamily="34" charset="0"/>
                <a:cs typeface="Calibri" panose="020F0502020204030204" pitchFamily="34" charset="0"/>
              </a:rPr>
              <a:t>Mme M. </a:t>
            </a:r>
            <a:r>
              <a:rPr lang="fr-FR" sz="3400" b="1" dirty="0" err="1">
                <a:solidFill>
                  <a:srgbClr val="0070C0"/>
                </a:solidFill>
                <a:latin typeface="Calibri" panose="020F0502020204030204" pitchFamily="34" charset="0"/>
                <a:cs typeface="Calibri" panose="020F0502020204030204" pitchFamily="34" charset="0"/>
              </a:rPr>
              <a:t>Camiade</a:t>
            </a:r>
            <a:r>
              <a:rPr lang="fr-FR" sz="3400" b="1" dirty="0">
                <a:solidFill>
                  <a:srgbClr val="0070C0"/>
                </a:solidFill>
                <a:latin typeface="Calibri" panose="020F0502020204030204" pitchFamily="34" charset="0"/>
                <a:cs typeface="Calibri" panose="020F0502020204030204" pitchFamily="34" charset="0"/>
              </a:rPr>
              <a:t> (Perpignan)</a:t>
            </a:r>
          </a:p>
          <a:p>
            <a:r>
              <a:rPr lang="fr-FR" sz="3400" b="1" dirty="0">
                <a:solidFill>
                  <a:srgbClr val="0070C0"/>
                </a:solidFill>
                <a:latin typeface="Calibri" panose="020F0502020204030204" pitchFamily="34" charset="0"/>
                <a:cs typeface="Calibri" panose="020F0502020204030204" pitchFamily="34" charset="0"/>
              </a:rPr>
              <a:t>Mme. MD. </a:t>
            </a:r>
            <a:r>
              <a:rPr lang="fr-FR" sz="3400" b="1" dirty="0" err="1">
                <a:solidFill>
                  <a:srgbClr val="0070C0"/>
                </a:solidFill>
                <a:latin typeface="Calibri" panose="020F0502020204030204" pitchFamily="34" charset="0"/>
                <a:cs typeface="Calibri" panose="020F0502020204030204" pitchFamily="34" charset="0"/>
              </a:rPr>
              <a:t>Tozzi</a:t>
            </a:r>
            <a:r>
              <a:rPr lang="fr-FR" sz="3400" b="1" dirty="0">
                <a:solidFill>
                  <a:srgbClr val="0070C0"/>
                </a:solidFill>
                <a:latin typeface="Calibri" panose="020F0502020204030204" pitchFamily="34" charset="0"/>
                <a:cs typeface="Calibri" panose="020F0502020204030204" pitchFamily="34" charset="0"/>
              </a:rPr>
              <a:t> (Florence)</a:t>
            </a:r>
          </a:p>
          <a:p>
            <a:r>
              <a:rPr lang="fr-FR" sz="3400" b="1" dirty="0">
                <a:solidFill>
                  <a:srgbClr val="0070C0"/>
                </a:solidFill>
                <a:latin typeface="Calibri" panose="020F0502020204030204" pitchFamily="34" charset="0"/>
                <a:cs typeface="Calibri" panose="020F0502020204030204" pitchFamily="34" charset="0"/>
              </a:rPr>
              <a:t>Mme C. Bagna (Sienne)</a:t>
            </a:r>
          </a:p>
          <a:p>
            <a:r>
              <a:rPr lang="fr-FR" sz="3400" b="1" dirty="0">
                <a:solidFill>
                  <a:srgbClr val="0070C0"/>
                </a:solidFill>
                <a:latin typeface="Calibri" panose="020F0502020204030204" pitchFamily="34" charset="0"/>
                <a:cs typeface="Calibri" panose="020F0502020204030204" pitchFamily="34" charset="0"/>
              </a:rPr>
              <a:t>Mme L. </a:t>
            </a:r>
            <a:r>
              <a:rPr lang="fr-FR" sz="3400" b="1" dirty="0" err="1">
                <a:solidFill>
                  <a:srgbClr val="0070C0"/>
                </a:solidFill>
                <a:latin typeface="Calibri" panose="020F0502020204030204" pitchFamily="34" charset="0"/>
                <a:cs typeface="Calibri" panose="020F0502020204030204" pitchFamily="34" charset="0"/>
              </a:rPr>
              <a:t>Tronci</a:t>
            </a:r>
            <a:r>
              <a:rPr lang="fr-FR" sz="3400" b="1" dirty="0">
                <a:solidFill>
                  <a:srgbClr val="0070C0"/>
                </a:solidFill>
                <a:latin typeface="Calibri" panose="020F0502020204030204" pitchFamily="34" charset="0"/>
                <a:cs typeface="Calibri" panose="020F0502020204030204" pitchFamily="34" charset="0"/>
              </a:rPr>
              <a:t> (Sienne), </a:t>
            </a:r>
          </a:p>
          <a:p>
            <a:r>
              <a:rPr lang="fr-FR" sz="3400" b="1" dirty="0">
                <a:solidFill>
                  <a:srgbClr val="0070C0"/>
                </a:solidFill>
                <a:latin typeface="Calibri" panose="020F0502020204030204" pitchFamily="34" charset="0"/>
                <a:cs typeface="Calibri" panose="020F0502020204030204" pitchFamily="34" charset="0"/>
              </a:rPr>
              <a:t>M. D. </a:t>
            </a:r>
            <a:r>
              <a:rPr lang="fr-FR" sz="3400" b="1" dirty="0" err="1">
                <a:solidFill>
                  <a:srgbClr val="0070C0"/>
                </a:solidFill>
                <a:latin typeface="Calibri" panose="020F0502020204030204" pitchFamily="34" charset="0"/>
                <a:cs typeface="Calibri" panose="020F0502020204030204" pitchFamily="34" charset="0"/>
              </a:rPr>
              <a:t>Durr</a:t>
            </a:r>
            <a:r>
              <a:rPr lang="fr-FR" sz="3400" b="1" dirty="0">
                <a:solidFill>
                  <a:srgbClr val="0070C0"/>
                </a:solidFill>
                <a:latin typeface="Calibri" panose="020F0502020204030204" pitchFamily="34" charset="0"/>
                <a:cs typeface="Calibri" panose="020F0502020204030204" pitchFamily="34" charset="0"/>
              </a:rPr>
              <a:t> (Lyon)</a:t>
            </a:r>
          </a:p>
          <a:p>
            <a:r>
              <a:rPr lang="fr-FR" sz="3400" b="1" dirty="0">
                <a:solidFill>
                  <a:srgbClr val="0070C0"/>
                </a:solidFill>
                <a:latin typeface="Calibri" panose="020F0502020204030204" pitchFamily="34" charset="0"/>
                <a:cs typeface="Calibri" panose="020F0502020204030204" pitchFamily="34" charset="0"/>
              </a:rPr>
              <a:t>M. M. De </a:t>
            </a:r>
            <a:r>
              <a:rPr lang="fr-FR" sz="3400" b="1" dirty="0" err="1">
                <a:solidFill>
                  <a:srgbClr val="0070C0"/>
                </a:solidFill>
                <a:latin typeface="Calibri" panose="020F0502020204030204" pitchFamily="34" charset="0"/>
                <a:cs typeface="Calibri" panose="020F0502020204030204" pitchFamily="34" charset="0"/>
              </a:rPr>
              <a:t>Dios</a:t>
            </a:r>
            <a:r>
              <a:rPr lang="fr-FR" sz="3400" b="1" dirty="0">
                <a:solidFill>
                  <a:srgbClr val="0070C0"/>
                </a:solidFill>
                <a:latin typeface="Calibri" panose="020F0502020204030204" pitchFamily="34" charset="0"/>
                <a:cs typeface="Calibri" panose="020F0502020204030204" pitchFamily="34" charset="0"/>
              </a:rPr>
              <a:t> (Barcelone), </a:t>
            </a:r>
          </a:p>
          <a:p>
            <a:r>
              <a:rPr lang="fr-FR" sz="3400" b="1" dirty="0">
                <a:solidFill>
                  <a:srgbClr val="0070C0"/>
                </a:solidFill>
                <a:latin typeface="Calibri" panose="020F0502020204030204" pitchFamily="34" charset="0"/>
                <a:cs typeface="Calibri" panose="020F0502020204030204" pitchFamily="34" charset="0"/>
              </a:rPr>
              <a:t>M. P. </a:t>
            </a:r>
            <a:r>
              <a:rPr lang="fr-FR" sz="3400" b="1" dirty="0" err="1">
                <a:solidFill>
                  <a:srgbClr val="0070C0"/>
                </a:solidFill>
                <a:latin typeface="Calibri" panose="020F0502020204030204" pitchFamily="34" charset="0"/>
                <a:cs typeface="Calibri" panose="020F0502020204030204" pitchFamily="34" charset="0"/>
              </a:rPr>
              <a:t>Laburte</a:t>
            </a:r>
            <a:r>
              <a:rPr lang="fr-FR" sz="3400" b="1" dirty="0">
                <a:solidFill>
                  <a:srgbClr val="0070C0"/>
                </a:solidFill>
                <a:latin typeface="Calibri" panose="020F0502020204030204" pitchFamily="34" charset="0"/>
                <a:cs typeface="Calibri" panose="020F0502020204030204" pitchFamily="34" charset="0"/>
              </a:rPr>
              <a:t> (Marseille)</a:t>
            </a:r>
          </a:p>
          <a:p>
            <a:r>
              <a:rPr lang="fr-FR" sz="3400" b="1" dirty="0">
                <a:solidFill>
                  <a:srgbClr val="0070C0"/>
                </a:solidFill>
                <a:latin typeface="Calibri" panose="020F0502020204030204" pitchFamily="34" charset="0"/>
                <a:cs typeface="Calibri" panose="020F0502020204030204" pitchFamily="34" charset="0"/>
              </a:rPr>
              <a:t>M. R. Botteghi (Marseille)</a:t>
            </a:r>
          </a:p>
          <a:p>
            <a:pPr algn="ctr"/>
            <a:r>
              <a:rPr lang="fr-FR" sz="3600" b="1" u="sng" dirty="0">
                <a:solidFill>
                  <a:srgbClr val="0070C0"/>
                </a:solidFill>
              </a:rPr>
              <a:t> </a:t>
            </a:r>
          </a:p>
          <a:p>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507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
            <a:ext cx="9144000" cy="6858000"/>
          </a:xfrm>
        </p:spPr>
        <p:txBody>
          <a:bodyPr>
            <a:normAutofit/>
          </a:bodyPr>
          <a:lstStyle/>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a:extLst>
              <a:ext uri="{FF2B5EF4-FFF2-40B4-BE49-F238E27FC236}">
                <a16:creationId xmlns:a16="http://schemas.microsoft.com/office/drawing/2014/main" id="{59E7D8E9-E3C6-2F4A-9C4B-85326F88B208}"/>
              </a:ext>
            </a:extLst>
          </p:cNvPr>
          <p:cNvSpPr txBox="1"/>
          <p:nvPr/>
        </p:nvSpPr>
        <p:spPr>
          <a:xfrm>
            <a:off x="0" y="295215"/>
            <a:ext cx="9144000" cy="6478697"/>
          </a:xfrm>
          <a:prstGeom prst="rect">
            <a:avLst/>
          </a:prstGeom>
          <a:noFill/>
        </p:spPr>
        <p:txBody>
          <a:bodyPr wrap="square" rtlCol="0">
            <a:spAutoFit/>
          </a:bodyPr>
          <a:lstStyle/>
          <a:p>
            <a:pPr algn="ctr"/>
            <a:r>
              <a:rPr lang="fr-FR" sz="3400" b="1" u="sng" dirty="0">
                <a:solidFill>
                  <a:srgbClr val="0070C0"/>
                </a:solidFill>
              </a:rPr>
              <a:t>Un enjeux contemporain :</a:t>
            </a:r>
          </a:p>
          <a:p>
            <a:r>
              <a:rPr lang="fr-FR" sz="3400" b="1" u="sng" dirty="0">
                <a:solidFill>
                  <a:srgbClr val="0070C0"/>
                </a:solidFill>
              </a:rPr>
              <a:t>l’intelligence collective par temps de crises</a:t>
            </a:r>
            <a:endParaRPr lang="fr-FR" sz="3400" dirty="0">
              <a:solidFill>
                <a:srgbClr val="0070C0"/>
              </a:solidFill>
            </a:endParaRPr>
          </a:p>
          <a:p>
            <a:r>
              <a:rPr lang="fr-FR" sz="3400" b="1" dirty="0">
                <a:solidFill>
                  <a:srgbClr val="0070C0"/>
                </a:solidFill>
              </a:rPr>
              <a:t> </a:t>
            </a:r>
            <a:endParaRPr lang="fr-FR" sz="3400" dirty="0">
              <a:solidFill>
                <a:srgbClr val="0070C0"/>
              </a:solidFill>
            </a:endParaRPr>
          </a:p>
          <a:p>
            <a:r>
              <a:rPr lang="fr-FR" sz="3100" dirty="0">
                <a:solidFill>
                  <a:srgbClr val="0070C0"/>
                </a:solidFill>
              </a:rPr>
              <a:t>Les crises, les tensions et les métamorphoses que traversent nos sociétés questionnent l’essentiel : quelle intelligence collective par temps de crises ?</a:t>
            </a:r>
          </a:p>
          <a:p>
            <a:endParaRPr lang="fr-FR" sz="3200" dirty="0">
              <a:solidFill>
                <a:srgbClr val="0070C0"/>
              </a:solidFill>
            </a:endParaRPr>
          </a:p>
          <a:p>
            <a:r>
              <a:rPr lang="fr-FR" sz="3200" dirty="0">
                <a:solidFill>
                  <a:srgbClr val="0070C0"/>
                </a:solidFill>
              </a:rPr>
              <a:t> </a:t>
            </a:r>
            <a:r>
              <a:rPr lang="fr-FR" sz="3200" dirty="0">
                <a:solidFill>
                  <a:schemeClr val="accent4">
                    <a:lumMod val="75000"/>
                  </a:schemeClr>
                </a:solidFill>
              </a:rPr>
              <a:t>Des déséquilibres relatifs dans des équilibres relatifs</a:t>
            </a:r>
          </a:p>
          <a:p>
            <a:endParaRPr lang="fr-FR" sz="3200" dirty="0">
              <a:solidFill>
                <a:srgbClr val="0070C0"/>
              </a:solidFill>
            </a:endParaRPr>
          </a:p>
          <a:p>
            <a:r>
              <a:rPr lang="fr-FR" sz="3100" dirty="0">
                <a:solidFill>
                  <a:srgbClr val="0070C0"/>
                </a:solidFill>
              </a:rPr>
              <a:t>Les directrices et directeurs des Master 2 considèrent qui s’agit d’un enjeu fondamental contemporain pour la coopération territoriale européenne qui devra être au cœur de nos futurs échanges. </a:t>
            </a:r>
            <a:endParaRPr lang="fr-FR" sz="32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09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E7D8E9-E3C6-2F4A-9C4B-85326F88B208}"/>
              </a:ext>
            </a:extLst>
          </p:cNvPr>
          <p:cNvSpPr txBox="1"/>
          <p:nvPr/>
        </p:nvSpPr>
        <p:spPr>
          <a:xfrm>
            <a:off x="899592" y="323967"/>
            <a:ext cx="7344816" cy="5447645"/>
          </a:xfrm>
          <a:prstGeom prst="rect">
            <a:avLst/>
          </a:prstGeom>
          <a:noFill/>
        </p:spPr>
        <p:txBody>
          <a:bodyPr wrap="square" rtlCol="0">
            <a:spAutoFit/>
          </a:bodyPr>
          <a:lstStyle/>
          <a:p>
            <a:pPr algn="ctr"/>
            <a:endParaRPr lang="fr-FR" sz="3200" b="1" dirty="0">
              <a:solidFill>
                <a:srgbClr val="0070C0"/>
              </a:solidFill>
            </a:endParaRPr>
          </a:p>
          <a:p>
            <a:pPr algn="ctr"/>
            <a:endParaRPr lang="fr-FR" sz="3200" b="1" dirty="0">
              <a:solidFill>
                <a:srgbClr val="0070C0"/>
              </a:solidFill>
            </a:endParaRPr>
          </a:p>
          <a:p>
            <a:pPr algn="ctr"/>
            <a:r>
              <a:rPr lang="fr-FR" sz="3200" b="1" u="sng" dirty="0">
                <a:solidFill>
                  <a:srgbClr val="0070C0"/>
                </a:solidFill>
              </a:rPr>
              <a:t>THEME </a:t>
            </a:r>
          </a:p>
          <a:p>
            <a:pPr algn="ctr"/>
            <a:r>
              <a:rPr lang="fr-FR" sz="3600" b="1" dirty="0">
                <a:solidFill>
                  <a:srgbClr val="0070C0"/>
                </a:solidFill>
              </a:rPr>
              <a:t>« Conflits, paix et solidarités en Europe : Comment construire une intelligence collective pour appréhender et gérer ces temps de crises et que peuvent nous enseigner les expériences des territoires transfrontaliers ?  »</a:t>
            </a:r>
          </a:p>
        </p:txBody>
      </p:sp>
      <p:sp>
        <p:nvSpPr>
          <p:cNvPr id="3" name="Sous-titre 2"/>
          <p:cNvSpPr>
            <a:spLocks noGrp="1"/>
          </p:cNvSpPr>
          <p:nvPr>
            <p:ph type="subTitle" idx="1"/>
          </p:nvPr>
        </p:nvSpPr>
        <p:spPr>
          <a:xfrm>
            <a:off x="0" y="1"/>
            <a:ext cx="9144000" cy="6857999"/>
          </a:xfrm>
        </p:spPr>
        <p:txBody>
          <a:bodyPr>
            <a:normAutofit/>
          </a:bodyPr>
          <a:lstStyle/>
          <a:p>
            <a:endParaRPr lang="fr-FR" sz="2400" b="1" dirty="0">
              <a:solidFill>
                <a:srgbClr val="0070C0"/>
              </a:solidFill>
            </a:endParaRPr>
          </a:p>
          <a:p>
            <a:endParaRPr lang="fr-FR" sz="2400" b="1" dirty="0">
              <a:solidFill>
                <a:srgbClr val="0070C0"/>
              </a:solidFill>
            </a:endParaRPr>
          </a:p>
          <a:p>
            <a:endParaRPr lang="fr-FR" sz="2400" b="1" dirty="0">
              <a:solidFill>
                <a:srgbClr val="0070C0"/>
              </a:solidFill>
            </a:endParaRPr>
          </a:p>
        </p:txBody>
      </p:sp>
      <p:sp>
        <p:nvSpPr>
          <p:cNvPr id="4" name="Espace réservé de la date 3">
            <a:extLst>
              <a:ext uri="{FF2B5EF4-FFF2-40B4-BE49-F238E27FC236}">
                <a16:creationId xmlns:a16="http://schemas.microsoft.com/office/drawing/2014/main" id="{B8EDA502-5658-A94E-A6D9-C7078329F0E9}"/>
              </a:ext>
            </a:extLst>
          </p:cNvPr>
          <p:cNvSpPr>
            <a:spLocks noGrp="1"/>
          </p:cNvSpPr>
          <p:nvPr>
            <p:ph type="dt" sz="half" idx="10"/>
          </p:nvPr>
        </p:nvSpPr>
        <p:spPr/>
        <p:txBody>
          <a:bodyPr/>
          <a:lstStyle/>
          <a:p>
            <a:fld id="{56E7DD95-423D-5649-8F2B-A05CA30DA04B}" type="datetime1">
              <a:rPr lang="fr-FR" smtClean="0"/>
              <a:t>06/10/2022</a:t>
            </a:fld>
            <a:endParaRPr lang="fr-FR"/>
          </a:p>
        </p:txBody>
      </p:sp>
      <p:sp>
        <p:nvSpPr>
          <p:cNvPr id="5" name="Rectangle 4">
            <a:extLst>
              <a:ext uri="{FF2B5EF4-FFF2-40B4-BE49-F238E27FC236}">
                <a16:creationId xmlns:a16="http://schemas.microsoft.com/office/drawing/2014/main" id="{C0A6903A-14F1-614A-9791-E116318B3405}"/>
              </a:ext>
            </a:extLst>
          </p:cNvPr>
          <p:cNvSpPr>
            <a:spLocks noChangeArrowheads="1"/>
          </p:cNvSpPr>
          <p:nvPr/>
        </p:nvSpPr>
        <p:spPr bwMode="auto">
          <a:xfrm>
            <a:off x="4451567" y="1066801"/>
            <a:ext cx="4530669" cy="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B64F2E81-0607-B94B-AF27-D832A1E0316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Cadre 7">
            <a:extLst>
              <a:ext uri="{FF2B5EF4-FFF2-40B4-BE49-F238E27FC236}">
                <a16:creationId xmlns:a16="http://schemas.microsoft.com/office/drawing/2014/main" id="{C3E8C8AA-36E4-5B48-959A-104FC84C297D}"/>
              </a:ext>
            </a:extLst>
          </p:cNvPr>
          <p:cNvSpPr/>
          <p:nvPr/>
        </p:nvSpPr>
        <p:spPr>
          <a:xfrm>
            <a:off x="17746" y="0"/>
            <a:ext cx="9144000" cy="685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17074025"/>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Affichage à l'écran (4:3)</PresentationFormat>
  <Paragraphs>171</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Gill Sans MT</vt:lpstr>
      <vt:lpstr>Times New Roman</vt:lpstr>
      <vt:lpstr>Colis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Aix-Marseille-Université (AMU)   - Management et évaluation de l’action   publique - Mme F. Kandil    - Développement durable et gouvernance de   projets en Méditerranée et à l'international   Mme E. Moustier  Artois – Arras  - Développement des territoires    Aménagement et environnement.     M. B. Reitel        </vt:lpstr>
      <vt:lpstr>       Sienne (I) - Centro Linguistico  dell’Università      per Stranieri                                                                                Mme C. Bagna et Mme L. Tronci   Florence (I) - Laurea Magistrale in Relazioni   Internazionali e Studi Europei   Mme V. Fargion et Mme MD Tozzi     Hochschule de Kehl (D)    M. H. Drewello     ITIRI – Université de Strasbourg     Mme V.Hänsch-Hervieux     </vt:lpstr>
      <vt:lpstr>     Pise - Dipartimento di Scienze Politiche   dell'Università    di Pisa - Diritto Pubblico et internazionale   Mme V. Manzetti et M F. Tamburini  Lyon 2 – Lumières - Master Administration publique   Mme M.O Nicoud     Nantes  - Études Européennes - parcours IPEI   M. M. Catala          </vt:lpstr>
      <vt:lpstr>   Université Côte D’Azur (UCA) – Nice    - Langues et Affaires Internationales,    Relations Franco-Italiennes ».    M. JP Darnis    - Droit et contentieux public approfondI   MME P. TÜrk  Sciences Po  Aix en P. - Politiques européennes et actions   transnationales   Mme A. Signoles       </vt:lpstr>
      <vt:lpstr> Sciences - Po Strasbourg  - Relations internationales - Les frontières :   coopérations et conflits    Mme B. Wassenberg  Université Paul Valéry Montpellier 3  - Master 2 EDEV - Dynamiques, pratiques et   politiques de développement dans les pays    du Sud   Mme L. Medina   Université Autonome de Barcelone  -  Master Intégration européenne, droit    international et européen    M. JM De Dios Marcer  </vt:lpstr>
      <vt:lpstr>Université de Pau et des pays de l'Adour (UPPA)  - Master Coopération transfrontalière et interterritoriale (CTI) Mme Bachoué – Pedrouzo Geraldine,   UNIVERSITE DE CORSE  - Master 2 Droit de collectivités territoriales. M. Lepoutre Jules   The Catholic University of East Africa (CUEA) –NairobI – Kenya  - Master of The  Institute for Regional Intregration and Development (IRID) M. Omuchesi Jonathan, Lecturer,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Robert BOTTEGHI</dc:creator>
  <cp:lastModifiedBy>Pierre Laburte</cp:lastModifiedBy>
  <cp:revision>188</cp:revision>
  <dcterms:created xsi:type="dcterms:W3CDTF">2021-05-01T14:06:12Z</dcterms:created>
  <dcterms:modified xsi:type="dcterms:W3CDTF">2022-10-06T13:14:31Z</dcterms:modified>
</cp:coreProperties>
</file>