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Open Sans" panose="020B0606030504020204" pitchFamily="34" charset="0"/>
      <p:regular r:id="rId9"/>
      <p:bold r:id="rId10"/>
      <p:italic r:id="rId11"/>
      <p:boldItalic r:id="rId12"/>
    </p:embeddedFont>
    <p:embeddedFont>
      <p:font typeface="PT Sans Narrow" panose="020B0506020203020204" pitchFamily="34" charset="77"/>
      <p:regular r:id="rId13"/>
      <p:bold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3692"/>
  </p:normalViewPr>
  <p:slideViewPr>
    <p:cSldViewPr snapToGrid="0">
      <p:cViewPr varScale="1">
        <p:scale>
          <a:sx n="84" d="100"/>
          <a:sy n="84" d="100"/>
        </p:scale>
        <p:origin x="19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9d30962b7_0_3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9d30962b7_0_3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46464da942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46464da942_0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6464da942_0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46464da942_0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9d30962b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9d30962b7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49d30962b7_0_5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49d30962b7_0_5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4c95138bb2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4c95138bb2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ctrTitle"/>
          </p:nvPr>
        </p:nvSpPr>
        <p:spPr>
          <a:xfrm>
            <a:off x="1003650" y="1499439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MASTER-CLASS </a:t>
            </a:r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1"/>
          </p:nvPr>
        </p:nvSpPr>
        <p:spPr>
          <a:xfrm>
            <a:off x="2136750" y="2571575"/>
            <a:ext cx="4870500" cy="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La diplomatie territoriale &amp; l’innovation</a:t>
            </a:r>
            <a:endParaRPr/>
          </a:p>
        </p:txBody>
      </p:sp>
      <p:sp>
        <p:nvSpPr>
          <p:cNvPr id="68" name="Google Shape;68;p13"/>
          <p:cNvSpPr txBox="1"/>
          <p:nvPr/>
        </p:nvSpPr>
        <p:spPr>
          <a:xfrm>
            <a:off x="899450" y="4396375"/>
            <a:ext cx="70734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666666"/>
                </a:solidFill>
              </a:rPr>
              <a:t>Janvier 2019 - Promotion du Master 2 - Développement durable et gouvernance de projets en Méditerranée et à l’international </a:t>
            </a:r>
            <a:r>
              <a:rPr lang="fr" sz="1200"/>
              <a:t> </a:t>
            </a:r>
            <a:endParaRPr sz="1200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729450" y="0"/>
            <a:ext cx="7688700" cy="66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Notre définition de l’innovation</a:t>
            </a:r>
            <a:endParaRPr sz="1000"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36300" y="773150"/>
            <a:ext cx="9071400" cy="43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500"/>
              <a:buFont typeface="Arial"/>
              <a:buChar char="❖"/>
            </a:pPr>
            <a:r>
              <a:rPr lang="fr" sz="250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Constat lors de la Méditerranée du futur</a:t>
            </a:r>
            <a:endParaRPr sz="250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500"/>
              <a:buFont typeface="Arial"/>
              <a:buChar char="➢"/>
            </a:pPr>
            <a:r>
              <a:rPr lang="fr" sz="250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association de l’innovation avec le numérique </a:t>
            </a:r>
            <a:endParaRPr sz="250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500"/>
              <a:buFont typeface="Arial"/>
              <a:buChar char="❖"/>
            </a:pPr>
            <a:r>
              <a:rPr lang="fr" sz="250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Pour nous l’innovation c’est :</a:t>
            </a:r>
            <a:endParaRPr sz="250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500"/>
              <a:buFont typeface="Arial"/>
              <a:buChar char="➢"/>
            </a:pPr>
            <a:r>
              <a:rPr lang="fr" sz="250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notion différente de celle du progrès</a:t>
            </a:r>
            <a:endParaRPr sz="250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500"/>
              <a:buFont typeface="Arial"/>
              <a:buChar char="➢"/>
            </a:pPr>
            <a:r>
              <a:rPr lang="fr" sz="250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l’un des leviers du développement durable et de la diplomatie territoriale </a:t>
            </a:r>
            <a:endParaRPr sz="250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729450" y="0"/>
            <a:ext cx="7688700" cy="47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L’innovation en faveur du social</a:t>
            </a:r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150" y="472200"/>
            <a:ext cx="9144000" cy="467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2300" dirty="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300"/>
              <a:buFont typeface="Arial"/>
              <a:buChar char="❖"/>
            </a:pPr>
            <a:r>
              <a:rPr lang="fr" sz="2300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Constat d’une société qui se développe de plus en plus vers un modèle individualiste: </a:t>
            </a:r>
            <a:endParaRPr sz="2300" dirty="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7465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300"/>
              <a:buFont typeface="Arial"/>
              <a:buChar char="➢"/>
            </a:pPr>
            <a:r>
              <a:rPr lang="fr" sz="2300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nécessité de créer de la cohésion sociale</a:t>
            </a:r>
            <a:endParaRPr sz="2300" dirty="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7465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300"/>
              <a:buFont typeface="Arial"/>
              <a:buChar char="➢"/>
            </a:pPr>
            <a:r>
              <a:rPr lang="fr" sz="2300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les collectivités peuvent intervenir en tant que facilitateur         ( lieux de rencontre, incitations à des logiques bottom up,etc.)</a:t>
            </a:r>
            <a:endParaRPr sz="2300" dirty="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dirty="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300"/>
              <a:buFont typeface="Arial"/>
              <a:buChar char="❖"/>
            </a:pPr>
            <a:r>
              <a:rPr lang="fr" sz="2300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L’innovation c’est aussi: </a:t>
            </a:r>
            <a:endParaRPr sz="2300" dirty="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7465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300"/>
              <a:buFont typeface="Arial"/>
              <a:buChar char="➢"/>
            </a:pPr>
            <a:r>
              <a:rPr lang="fr" sz="2300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la diplomatie participative</a:t>
            </a:r>
            <a:endParaRPr sz="2300" dirty="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7465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300"/>
              <a:buFont typeface="Arial"/>
              <a:buChar char="➢"/>
            </a:pPr>
            <a:r>
              <a:rPr lang="fr" sz="2300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la consultation citoyenne</a:t>
            </a:r>
            <a:endParaRPr sz="2300" dirty="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Innovation et territoires	</a:t>
            </a:r>
            <a:r>
              <a:rPr lang="fr" sz="1500"/>
              <a:t>						</a:t>
            </a:r>
            <a:endParaRPr sz="1500"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>
            <a:off x="368075" y="1200150"/>
            <a:ext cx="8520600" cy="373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Arial"/>
              <a:buChar char="❖"/>
            </a:pPr>
            <a:r>
              <a:rPr lang="fr" sz="2000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Les territoires : générateurs d’innovation ? </a:t>
            </a:r>
            <a:endParaRPr sz="2000" dirty="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Arial"/>
              <a:buChar char="➢"/>
            </a:pPr>
            <a:r>
              <a:rPr lang="fr" sz="2000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incubateurs, clusters, universités</a:t>
            </a:r>
            <a:endParaRPr sz="2000" dirty="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Arial"/>
              <a:buChar char="➢"/>
            </a:pPr>
            <a:r>
              <a:rPr lang="fr" sz="2000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de quelle manière (bourses, soutien par la connaissance, diffusion de la connaissance...)</a:t>
            </a:r>
            <a:endParaRPr sz="2000" dirty="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2000" dirty="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Arial"/>
              <a:buChar char="❖"/>
            </a:pPr>
            <a:r>
              <a:rPr lang="fr" sz="2000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L’innovation : une opportunité pour les territoi</a:t>
            </a:r>
            <a:r>
              <a:rPr lang="fr-FR" sz="2000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lang="fr" sz="2000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es </a:t>
            </a:r>
            <a:endParaRPr sz="2000" dirty="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Arial"/>
              <a:buChar char="➢"/>
            </a:pPr>
            <a:r>
              <a:rPr lang="fr" sz="2000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développement territorial (économique, social, environnemental)</a:t>
            </a:r>
            <a:endParaRPr sz="2000" dirty="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Arial"/>
              <a:buChar char="➢"/>
            </a:pPr>
            <a:r>
              <a:rPr lang="fr" sz="2000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bien-être des habitants </a:t>
            </a:r>
            <a:endParaRPr sz="2000" dirty="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300" u="sng" dirty="0">
              <a:solidFill>
                <a:srgbClr val="545454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Comment traduire la pensée par l’action?</a:t>
            </a:r>
            <a:r>
              <a:rPr lang="fr" sz="1500"/>
              <a:t>		</a:t>
            </a:r>
            <a:endParaRPr sz="1500"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r" sz="1700" u="sng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Constat</a:t>
            </a:r>
            <a:r>
              <a:rPr lang="fr" sz="170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: Nous sommes face à une situation de plus en plus inquiétante mais nous répondons par l’immobilisme</a:t>
            </a:r>
            <a:endParaRPr sz="170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655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700"/>
              <a:buFont typeface="Arial"/>
              <a:buChar char="➢"/>
            </a:pPr>
            <a:r>
              <a:rPr lang="fr" sz="170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Changer notre raisonnement : </a:t>
            </a:r>
            <a:r>
              <a:rPr lang="fr" sz="1700" i="1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Réfléchir/Agir/Réfléchir </a:t>
            </a:r>
            <a:r>
              <a:rPr lang="fr" sz="170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VS</a:t>
            </a:r>
            <a:r>
              <a:rPr lang="fr" sz="1700" i="1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Agir/Réfléchir/Agir</a:t>
            </a:r>
            <a:endParaRPr sz="1700" i="1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65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700"/>
              <a:buFont typeface="Arial"/>
              <a:buChar char="➢"/>
            </a:pPr>
            <a:r>
              <a:rPr lang="fr" sz="170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Transformer la réflexion en stratégie : </a:t>
            </a:r>
            <a:r>
              <a:rPr lang="fr" sz="1700" i="1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«Il faut lutter contre la pollution» </a:t>
            </a:r>
            <a:r>
              <a:rPr lang="fr" sz="170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VS</a:t>
            </a:r>
            <a:r>
              <a:rPr lang="fr" sz="1700" i="1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« Comment lutter contre la pollution »</a:t>
            </a:r>
            <a:endParaRPr sz="1700" i="1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65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700"/>
              <a:buFont typeface="Arial"/>
              <a:buChar char="➢"/>
            </a:pPr>
            <a:r>
              <a:rPr lang="fr" sz="170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Sortir d’une logique d’étape pour une logique de veille et d’évaluation continue</a:t>
            </a:r>
            <a:endParaRPr sz="170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65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700"/>
              <a:buFont typeface="Arial"/>
              <a:buChar char="➢"/>
            </a:pPr>
            <a:r>
              <a:rPr lang="fr" sz="170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Définir plus clairement le rôle de chacun pour une meilleur implication</a:t>
            </a:r>
            <a:endParaRPr sz="170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65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700"/>
              <a:buFont typeface="Arial"/>
              <a:buChar char="➢"/>
            </a:pPr>
            <a:r>
              <a:rPr lang="fr" sz="170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Favoriser les acteurs locaux et la décentralisation</a:t>
            </a:r>
            <a:endParaRPr sz="170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50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Abstract</a:t>
            </a:r>
            <a:endParaRPr/>
          </a:p>
        </p:txBody>
      </p:sp>
      <p:sp>
        <p:nvSpPr>
          <p:cNvPr id="98" name="Google Shape;98;p18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ial"/>
              <a:buChar char="➢"/>
            </a:pPr>
            <a:r>
              <a:rPr lang="fr" sz="240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Our definition of inovation : inovation is also a key lever for sustainable development </a:t>
            </a:r>
            <a:endParaRPr sz="240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ial"/>
              <a:buChar char="➢"/>
            </a:pPr>
            <a:r>
              <a:rPr lang="fr" sz="240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Inovation should have a social impact </a:t>
            </a:r>
            <a:endParaRPr sz="240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ial"/>
              <a:buChar char="➢"/>
            </a:pPr>
            <a:r>
              <a:rPr lang="fr" sz="240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Inovation in favour of territories</a:t>
            </a:r>
            <a:endParaRPr sz="240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ial"/>
              <a:buChar char="➢"/>
            </a:pPr>
            <a:r>
              <a:rPr lang="fr" sz="240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From ideas to action</a:t>
            </a:r>
            <a:endParaRPr sz="240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296</Words>
  <Application>Microsoft Macintosh PowerPoint</Application>
  <PresentationFormat>Affichage à l'écran (16:9)</PresentationFormat>
  <Paragraphs>41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PT Sans Narrow</vt:lpstr>
      <vt:lpstr>Open Sans</vt:lpstr>
      <vt:lpstr>Tropic</vt:lpstr>
      <vt:lpstr>MASTER-CLASS </vt:lpstr>
      <vt:lpstr>Notre définition de l’innovation</vt:lpstr>
      <vt:lpstr>L’innovation en faveur du social</vt:lpstr>
      <vt:lpstr>Innovation et territoires       </vt:lpstr>
      <vt:lpstr>Comment traduire la pensée par l’action?  </vt:lpstr>
      <vt:lpstr>Abstract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MASTER-CLASS </dc:title>
  <cp:lastModifiedBy>Microsoft Office User</cp:lastModifiedBy>
  <cp:revision>1</cp:revision>
  <dcterms:modified xsi:type="dcterms:W3CDTF">2019-01-22T12:15:21Z</dcterms:modified>
</cp:coreProperties>
</file>